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1"/>
  </p:notesMasterIdLst>
  <p:sldIdLst>
    <p:sldId id="256" r:id="rId2"/>
    <p:sldId id="265" r:id="rId3"/>
    <p:sldId id="263" r:id="rId4"/>
    <p:sldId id="262" r:id="rId5"/>
    <p:sldId id="267" r:id="rId6"/>
    <p:sldId id="268" r:id="rId7"/>
    <p:sldId id="271" r:id="rId8"/>
    <p:sldId id="274" r:id="rId9"/>
    <p:sldId id="275" r:id="rId10"/>
    <p:sldId id="273" r:id="rId11"/>
    <p:sldId id="272" r:id="rId12"/>
    <p:sldId id="276" r:id="rId13"/>
    <p:sldId id="277" r:id="rId14"/>
    <p:sldId id="278" r:id="rId15"/>
    <p:sldId id="279" r:id="rId16"/>
    <p:sldId id="280" r:id="rId17"/>
    <p:sldId id="282" r:id="rId18"/>
    <p:sldId id="283" r:id="rId19"/>
    <p:sldId id="284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91EBBBCC-DAD2-459C-BE2E-F6DE35CF9A28}" styleName="Dark Style 2 - Accent 3/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8" autoAdjust="0"/>
    <p:restoredTop sz="94633" autoAdjust="0"/>
  </p:normalViewPr>
  <p:slideViewPr>
    <p:cSldViewPr snapToGrid="0" snapToObjects="1">
      <p:cViewPr>
        <p:scale>
          <a:sx n="99" d="100"/>
          <a:sy n="99" d="100"/>
        </p:scale>
        <p:origin x="-1368" y="-8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notesMaster" Target="notesMasters/notesMaster1.xml"/><Relationship Id="rId22" Type="http://schemas.openxmlformats.org/officeDocument/2006/relationships/printerSettings" Target="printerSettings/printerSettings1.bin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Workbook1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Workbook1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0"/>
    <c:plotArea>
      <c:layout>
        <c:manualLayout>
          <c:layoutTarget val="inner"/>
          <c:xMode val="edge"/>
          <c:yMode val="edge"/>
          <c:x val="0.0982228538505857"/>
          <c:y val="0.0421564599604276"/>
          <c:w val="0.84147478394469"/>
          <c:h val="0.778041003859959"/>
        </c:manualLayout>
      </c:layout>
      <c:scatterChart>
        <c:scatterStyle val="lineMarker"/>
        <c:varyColors val="0"/>
        <c:ser>
          <c:idx val="0"/>
          <c:order val="0"/>
          <c:tx>
            <c:strRef>
              <c:f>Sheet1!$D$20</c:f>
              <c:strCache>
                <c:ptCount val="1"/>
                <c:pt idx="0">
                  <c:v>WebScalding</c:v>
                </c:pt>
              </c:strCache>
            </c:strRef>
          </c:tx>
          <c:dLbls>
            <c:txPr>
              <a:bodyPr/>
              <a:lstStyle/>
              <a:p>
                <a:pPr>
                  <a:defRPr b="1"/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xVal>
            <c:numRef>
              <c:f>Sheet1!$C$21:$C$26</c:f>
              <c:numCache>
                <c:formatCode>General</c:formatCode>
                <c:ptCount val="6"/>
                <c:pt idx="0">
                  <c:v>1000.0</c:v>
                </c:pt>
                <c:pt idx="1">
                  <c:v>10000.0</c:v>
                </c:pt>
                <c:pt idx="2">
                  <c:v>100000.0</c:v>
                </c:pt>
                <c:pt idx="3">
                  <c:v>250000.0</c:v>
                </c:pt>
                <c:pt idx="4">
                  <c:v>500000.0</c:v>
                </c:pt>
                <c:pt idx="5">
                  <c:v>2.0E6</c:v>
                </c:pt>
              </c:numCache>
            </c:numRef>
          </c:xVal>
          <c:yVal>
            <c:numRef>
              <c:f>Sheet1!$D$21:$D$26</c:f>
              <c:numCache>
                <c:formatCode>General</c:formatCode>
                <c:ptCount val="6"/>
                <c:pt idx="0">
                  <c:v>40.74</c:v>
                </c:pt>
                <c:pt idx="1">
                  <c:v>45.07</c:v>
                </c:pt>
                <c:pt idx="2">
                  <c:v>75.82</c:v>
                </c:pt>
                <c:pt idx="3">
                  <c:v>131.11</c:v>
                </c:pt>
                <c:pt idx="4">
                  <c:v>246.74</c:v>
                </c:pt>
                <c:pt idx="5">
                  <c:v>726.22</c:v>
                </c:pt>
              </c:numCache>
            </c:numRef>
          </c:yVal>
          <c:smooth val="0"/>
        </c:ser>
        <c:ser>
          <c:idx val="1"/>
          <c:order val="1"/>
          <c:tx>
            <c:strRef>
              <c:f>Sheet1!$E$20</c:f>
              <c:strCache>
                <c:ptCount val="1"/>
                <c:pt idx="0">
                  <c:v>Python</c:v>
                </c:pt>
              </c:strCache>
            </c:strRef>
          </c:tx>
          <c:dLbls>
            <c:txPr>
              <a:bodyPr/>
              <a:lstStyle/>
              <a:p>
                <a:pPr>
                  <a:defRPr b="1"/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xVal>
            <c:numRef>
              <c:f>Sheet1!$C$21:$C$26</c:f>
              <c:numCache>
                <c:formatCode>General</c:formatCode>
                <c:ptCount val="6"/>
                <c:pt idx="0">
                  <c:v>1000.0</c:v>
                </c:pt>
                <c:pt idx="1">
                  <c:v>10000.0</c:v>
                </c:pt>
                <c:pt idx="2">
                  <c:v>100000.0</c:v>
                </c:pt>
                <c:pt idx="3">
                  <c:v>250000.0</c:v>
                </c:pt>
                <c:pt idx="4">
                  <c:v>500000.0</c:v>
                </c:pt>
                <c:pt idx="5">
                  <c:v>2.0E6</c:v>
                </c:pt>
              </c:numCache>
            </c:numRef>
          </c:xVal>
          <c:yVal>
            <c:numRef>
              <c:f>Sheet1!$E$21:$E$26</c:f>
              <c:numCache>
                <c:formatCode>General</c:formatCode>
                <c:ptCount val="6"/>
                <c:pt idx="0">
                  <c:v>62.86</c:v>
                </c:pt>
                <c:pt idx="1">
                  <c:v>595.54</c:v>
                </c:pt>
                <c:pt idx="2">
                  <c:v>4657.37</c:v>
                </c:pt>
                <c:pt idx="3">
                  <c:v>14784.67</c:v>
                </c:pt>
                <c:pt idx="4">
                  <c:v>32019.0</c:v>
                </c:pt>
                <c:pt idx="5">
                  <c:v>203046.33</c:v>
                </c:pt>
              </c:numCache>
            </c:numRef>
          </c:yVal>
          <c:smooth val="0"/>
        </c:ser>
        <c:dLbls>
          <c:dLblPos val="t"/>
          <c:showLegendKey val="0"/>
          <c:showVal val="1"/>
          <c:showCatName val="0"/>
          <c:showSerName val="0"/>
          <c:showPercent val="0"/>
          <c:showBubbleSize val="0"/>
        </c:dLbls>
        <c:axId val="-2132382648"/>
        <c:axId val="-2132746280"/>
      </c:scatterChart>
      <c:valAx>
        <c:axId val="-2132382648"/>
        <c:scaling>
          <c:orientation val="minMax"/>
          <c:max val="2.0E6"/>
        </c:scaling>
        <c:delete val="0"/>
        <c:axPos val="b"/>
        <c:title>
          <c:tx>
            <c:rich>
              <a:bodyPr/>
              <a:lstStyle/>
              <a:p>
                <a:pPr marL="0" marR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 sz="1000" b="1" i="0" u="none" strike="noStrike" kern="1200" baseline="0">
                    <a:solidFill>
                      <a:prstClr val="black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200" b="1" i="0" baseline="0" dirty="0" smtClean="0">
                    <a:effectLst/>
                  </a:rPr>
                  <a:t>Size of data- Lines of input to process</a:t>
                </a: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200" b="1"/>
            </a:pPr>
            <a:endParaRPr lang="en-US"/>
          </a:p>
        </c:txPr>
        <c:crossAx val="-2132746280"/>
        <c:crosses val="autoZero"/>
        <c:crossBetween val="midCat"/>
        <c:dispUnits>
          <c:builtInUnit val="thousands"/>
          <c:dispUnitsLbl>
            <c:layout/>
          </c:dispUnitsLbl>
        </c:dispUnits>
      </c:valAx>
      <c:valAx>
        <c:axId val="-2132746280"/>
        <c:scaling>
          <c:logBase val="10.0"/>
          <c:orientation val="minMax"/>
        </c:scaling>
        <c:delete val="0"/>
        <c:axPos val="l"/>
        <c:title>
          <c:tx>
            <c:rich>
              <a:bodyPr rot="0" vert="horz"/>
              <a:lstStyle/>
              <a:p>
                <a:pPr>
                  <a:defRPr/>
                </a:pPr>
                <a:r>
                  <a:rPr lang="en-US" sz="1200" dirty="0" smtClean="0"/>
                  <a:t>Logarithmic</a:t>
                </a:r>
                <a:r>
                  <a:rPr lang="en-US" sz="1200" baseline="0" dirty="0" smtClean="0"/>
                  <a:t> execution time (sec)</a:t>
                </a:r>
                <a:endParaRPr lang="en-US" sz="1200" dirty="0"/>
              </a:p>
            </c:rich>
          </c:tx>
          <c:layout>
            <c:manualLayout>
              <c:xMode val="edge"/>
              <c:yMode val="edge"/>
              <c:x val="0.095609756097561"/>
              <c:y val="0.0663613153326185"/>
            </c:manualLayout>
          </c:layout>
          <c:overlay val="0"/>
        </c:title>
        <c:numFmt formatCode="0.E+00" sourceLinked="0"/>
        <c:majorTickMark val="out"/>
        <c:minorTickMark val="none"/>
        <c:tickLblPos val="nextTo"/>
        <c:txPr>
          <a:bodyPr/>
          <a:lstStyle/>
          <a:p>
            <a:pPr>
              <a:defRPr sz="1200" b="1"/>
            </a:pPr>
            <a:endParaRPr lang="en-US"/>
          </a:p>
        </c:txPr>
        <c:crossAx val="-2132382648"/>
        <c:crosses val="autoZero"/>
        <c:crossBetween val="midCat"/>
      </c:valAx>
    </c:plotArea>
    <c:legend>
      <c:legendPos val="r"/>
      <c:layout>
        <c:manualLayout>
          <c:xMode val="edge"/>
          <c:yMode val="edge"/>
          <c:x val="0.591387286345304"/>
          <c:y val="0.54821246140871"/>
          <c:w val="0.236905396581525"/>
          <c:h val="0.257040524588757"/>
        </c:manualLayout>
      </c:layout>
      <c:overlay val="0"/>
      <c:txPr>
        <a:bodyPr/>
        <a:lstStyle/>
        <a:p>
          <a:pPr>
            <a:defRPr sz="1200"/>
          </a:pPr>
          <a:endParaRPr lang="en-US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0"/>
    <c:plotArea>
      <c:layout>
        <c:manualLayout>
          <c:layoutTarget val="inner"/>
          <c:xMode val="edge"/>
          <c:yMode val="edge"/>
          <c:x val="0.0735579615048119"/>
          <c:y val="0.0601851851851852"/>
          <c:w val="0.856192038495188"/>
          <c:h val="0.739136045494313"/>
        </c:manualLayout>
      </c:layout>
      <c:scatterChart>
        <c:scatterStyle val="lineMarker"/>
        <c:varyColors val="0"/>
        <c:ser>
          <c:idx val="0"/>
          <c:order val="0"/>
          <c:xVal>
            <c:numRef>
              <c:f>Sheet1!$D$10:$D$15</c:f>
              <c:numCache>
                <c:formatCode>General</c:formatCode>
                <c:ptCount val="6"/>
                <c:pt idx="0">
                  <c:v>1000.0</c:v>
                </c:pt>
                <c:pt idx="1">
                  <c:v>10000.0</c:v>
                </c:pt>
                <c:pt idx="2">
                  <c:v>100000.0</c:v>
                </c:pt>
                <c:pt idx="3">
                  <c:v>250000.0</c:v>
                </c:pt>
                <c:pt idx="4">
                  <c:v>500000.0</c:v>
                </c:pt>
                <c:pt idx="5">
                  <c:v>2.0E6</c:v>
                </c:pt>
              </c:numCache>
            </c:numRef>
          </c:xVal>
          <c:yVal>
            <c:numRef>
              <c:f>Sheet1!$E$10:$E$15</c:f>
              <c:numCache>
                <c:formatCode>General</c:formatCode>
                <c:ptCount val="6"/>
                <c:pt idx="0">
                  <c:v>1.54</c:v>
                </c:pt>
                <c:pt idx="1">
                  <c:v>13.21</c:v>
                </c:pt>
                <c:pt idx="2">
                  <c:v>61.43</c:v>
                </c:pt>
                <c:pt idx="3">
                  <c:v>112.77</c:v>
                </c:pt>
                <c:pt idx="4">
                  <c:v>129.77</c:v>
                </c:pt>
                <c:pt idx="5">
                  <c:v>279.59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2142164232"/>
        <c:axId val="-2136416200"/>
      </c:scatterChart>
      <c:valAx>
        <c:axId val="2142164232"/>
        <c:scaling>
          <c:orientation val="minMax"/>
          <c:max val="2.0E6"/>
        </c:scaling>
        <c:delete val="0"/>
        <c:axPos val="b"/>
        <c:title>
          <c:tx>
            <c:rich>
              <a:bodyPr/>
              <a:lstStyle/>
              <a:p>
                <a:pPr>
                  <a:defRPr sz="1200"/>
                </a:pPr>
                <a:r>
                  <a:rPr lang="en-US" sz="1200" dirty="0"/>
                  <a:t>Size</a:t>
                </a:r>
                <a:r>
                  <a:rPr lang="en-US" sz="1200" baseline="0" dirty="0"/>
                  <a:t> of data- Lines of input to process</a:t>
                </a:r>
                <a:endParaRPr lang="en-US" sz="1200" dirty="0"/>
              </a:p>
            </c:rich>
          </c:tx>
          <c:layout/>
          <c:overlay val="0"/>
        </c:title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200" b="1"/>
            </a:pPr>
            <a:endParaRPr lang="en-US"/>
          </a:p>
        </c:txPr>
        <c:crossAx val="-2136416200"/>
        <c:crosses val="autoZero"/>
        <c:crossBetween val="midCat"/>
        <c:dispUnits>
          <c:builtInUnit val="thousands"/>
          <c:dispUnitsLbl>
            <c:layout/>
          </c:dispUnitsLbl>
        </c:dispUnits>
      </c:valAx>
      <c:valAx>
        <c:axId val="-2136416200"/>
        <c:scaling>
          <c:orientation val="minMax"/>
        </c:scaling>
        <c:delete val="0"/>
        <c:axPos val="l"/>
        <c:title>
          <c:tx>
            <c:rich>
              <a:bodyPr rot="0" vert="horz"/>
              <a:lstStyle/>
              <a:p>
                <a:pPr>
                  <a:defRPr sz="1200"/>
                </a:pPr>
                <a:r>
                  <a:rPr lang="en-US" sz="1200"/>
                  <a:t>Speedup</a:t>
                </a:r>
              </a:p>
            </c:rich>
          </c:tx>
          <c:layout>
            <c:manualLayout>
              <c:xMode val="edge"/>
              <c:yMode val="edge"/>
              <c:x val="0.1"/>
              <c:y val="0.276975430154564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200" b="1"/>
            </a:pPr>
            <a:endParaRPr lang="en-US"/>
          </a:p>
        </c:txPr>
        <c:crossAx val="2142164232"/>
        <c:crosses val="autoZero"/>
        <c:crossBetween val="midCat"/>
      </c:valAx>
    </c:plotArea>
    <c:plotVisOnly val="1"/>
    <c:dispBlanksAs val="gap"/>
    <c:showDLblsOverMax val="0"/>
  </c:chart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275E707-F20F-7A41-B25E-12D5D6A5A6B2}" type="datetimeFigureOut">
              <a:rPr lang="en-US" smtClean="0"/>
              <a:t>3/30/15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3CE318D-0E09-8748-B494-C4E16549EB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87305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CE318D-0E09-8748-B494-C4E16549EB10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974978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CE318D-0E09-8748-B494-C4E16549EB10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218109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CE318D-0E09-8748-B494-C4E16549EB10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64383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86953" y="268288"/>
            <a:ext cx="5669280" cy="39003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Rectangle 7"/>
          <p:cNvSpPr/>
          <p:nvPr/>
        </p:nvSpPr>
        <p:spPr>
          <a:xfrm>
            <a:off x="268940" y="268288"/>
            <a:ext cx="182880" cy="3886853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00400" y="4208929"/>
            <a:ext cx="5458968" cy="1048684"/>
          </a:xfrm>
        </p:spPr>
        <p:txBody>
          <a:bodyPr vert="horz" lIns="91440" tIns="45720" rIns="91440" bIns="45720" rtlCol="0" anchor="b" anchorCtr="0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00400" y="5257800"/>
            <a:ext cx="5458968" cy="621792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ts val="0"/>
              </a:spcBef>
              <a:buClr>
                <a:schemeClr val="accent1"/>
              </a:buClr>
              <a:buSzPct val="100000"/>
              <a:buFont typeface="Wingdings 2" pitchFamily="18" charset="2"/>
              <a:buNone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76600" y="390525"/>
            <a:ext cx="5504688" cy="365125"/>
          </a:xfrm>
        </p:spPr>
        <p:txBody>
          <a:bodyPr vert="horz" lIns="91440" tIns="45720" rIns="91440" bIns="45720" rtlCol="0" anchor="ctr"/>
          <a:lstStyle>
            <a:lvl1pPr marL="0" algn="r" defTabSz="914400" rtl="0" eaLnBrk="1" latinLnBrk="0" hangingPunct="1">
              <a:defRPr sz="2200" b="0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B1A24CD3-204F-4468-8EE4-28A6668D006A}" type="datetimeFigureOut">
              <a:rPr lang="en-US" smtClean="0"/>
              <a:t>3/30/15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218688" y="6356350"/>
            <a:ext cx="4736592" cy="365125"/>
          </a:xfrm>
        </p:spPr>
        <p:txBody>
          <a:bodyPr vert="horz" lIns="91440" tIns="45720" rIns="91440" bIns="45720" rtlCol="0" anchor="ctr"/>
          <a:lstStyle>
            <a:lvl1pPr marL="0" algn="l" defTabSz="914400" rtl="0" eaLnBrk="1" latinLnBrk="0" hangingPunct="1">
              <a:defRPr sz="1100" b="1" kern="1200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56494" y="6356350"/>
            <a:ext cx="685800" cy="365125"/>
          </a:xfrm>
        </p:spPr>
        <p:txBody>
          <a:bodyPr vert="horz" lIns="91440" tIns="45720" rIns="91440" bIns="45720" rtlCol="0" anchor="ctr"/>
          <a:lstStyle>
            <a:lvl1pPr marL="0" algn="r" defTabSz="914400" rtl="0" eaLnBrk="1" latinLnBrk="0" hangingPunct="1">
              <a:defRPr sz="1100" b="1" kern="1200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fld id="{57AF16DE-A0D5-4438-950F-5B1E159C2C2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148918" y="268288"/>
            <a:ext cx="718073" cy="164592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914400"/>
            <a:ext cx="7391401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282440" y="2214562"/>
            <a:ext cx="3566160" cy="192024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24CD3-204F-4468-8EE4-28A6668D006A}" type="datetimeFigureOut">
              <a:rPr lang="en-US" smtClean="0"/>
              <a:t>3/30/15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F16DE-A0D5-4438-950F-5B1E159C2C28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2"/>
          <p:cNvSpPr>
            <a:spLocks noGrp="1"/>
          </p:cNvSpPr>
          <p:nvPr>
            <p:ph sz="half" idx="13"/>
          </p:nvPr>
        </p:nvSpPr>
        <p:spPr>
          <a:xfrm>
            <a:off x="4282440" y="4224973"/>
            <a:ext cx="3566160" cy="192024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10" name="Content Placeholder 2"/>
          <p:cNvSpPr>
            <a:spLocks noGrp="1"/>
          </p:cNvSpPr>
          <p:nvPr>
            <p:ph sz="half" idx="14"/>
          </p:nvPr>
        </p:nvSpPr>
        <p:spPr>
          <a:xfrm>
            <a:off x="457200" y="2214563"/>
            <a:ext cx="3566160" cy="39116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148918" y="268288"/>
            <a:ext cx="718073" cy="164592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914400"/>
            <a:ext cx="7391401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282440" y="2214562"/>
            <a:ext cx="3566160" cy="192024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24CD3-204F-4468-8EE4-28A6668D006A}" type="datetimeFigureOut">
              <a:rPr lang="en-US" smtClean="0"/>
              <a:t>3/30/15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F16DE-A0D5-4438-950F-5B1E159C2C28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2"/>
          <p:cNvSpPr>
            <a:spLocks noGrp="1"/>
          </p:cNvSpPr>
          <p:nvPr>
            <p:ph sz="half" idx="13"/>
          </p:nvPr>
        </p:nvSpPr>
        <p:spPr>
          <a:xfrm>
            <a:off x="4282440" y="4224973"/>
            <a:ext cx="3566160" cy="192024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11" name="Content Placeholder 2"/>
          <p:cNvSpPr>
            <a:spLocks noGrp="1"/>
          </p:cNvSpPr>
          <p:nvPr>
            <p:ph sz="half" idx="14"/>
          </p:nvPr>
        </p:nvSpPr>
        <p:spPr>
          <a:xfrm>
            <a:off x="457200" y="2214562"/>
            <a:ext cx="3566160" cy="192024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12" name="Content Placeholder 2"/>
          <p:cNvSpPr>
            <a:spLocks noGrp="1"/>
          </p:cNvSpPr>
          <p:nvPr>
            <p:ph sz="half" idx="15"/>
          </p:nvPr>
        </p:nvSpPr>
        <p:spPr>
          <a:xfrm>
            <a:off x="457200" y="4224973"/>
            <a:ext cx="3566160" cy="192024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8148918" y="268288"/>
            <a:ext cx="718073" cy="164592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24CD3-204F-4468-8EE4-28A6668D006A}" type="datetimeFigureOut">
              <a:rPr lang="en-US" smtClean="0"/>
              <a:t>3/30/15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F16DE-A0D5-4438-950F-5B1E159C2C2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8148918" y="268288"/>
            <a:ext cx="718073" cy="56692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24CD3-204F-4468-8EE4-28A6668D006A}" type="datetimeFigureOut">
              <a:rPr lang="en-US" smtClean="0"/>
              <a:t>3/30/15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F16DE-A0D5-4438-950F-5B1E159C2C2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148918" y="268288"/>
            <a:ext cx="718073" cy="56692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995082"/>
            <a:ext cx="3566160" cy="1035424"/>
          </a:xfrm>
        </p:spPr>
        <p:txBody>
          <a:bodyPr anchor="b"/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2052" y="990600"/>
            <a:ext cx="3566160" cy="51355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199" y="2057400"/>
            <a:ext cx="3566160" cy="3657601"/>
          </a:xfrm>
        </p:spPr>
        <p:txBody>
          <a:bodyPr>
            <a:normAutofit/>
          </a:bodyPr>
          <a:lstStyle>
            <a:lvl1pPr marL="0" indent="0"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24CD3-204F-4468-8EE4-28A6668D006A}" type="datetimeFigureOut">
              <a:rPr lang="en-US" smtClean="0"/>
              <a:t>3/30/15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F16DE-A0D5-4438-950F-5B1E159C2C2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4746811" y="268288"/>
            <a:ext cx="4114800" cy="56692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995082"/>
            <a:ext cx="3566160" cy="1035424"/>
          </a:xfrm>
        </p:spPr>
        <p:txBody>
          <a:bodyPr anchor="b"/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199" y="2057400"/>
            <a:ext cx="3566160" cy="3657601"/>
          </a:xfrm>
        </p:spPr>
        <p:txBody>
          <a:bodyPr>
            <a:normAutofit/>
          </a:bodyPr>
          <a:lstStyle>
            <a:lvl1pPr marL="0" indent="0"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1365" y="6124014"/>
            <a:ext cx="1752600" cy="365125"/>
          </a:xfrm>
        </p:spPr>
        <p:txBody>
          <a:bodyPr/>
          <a:lstStyle>
            <a:lvl1pPr algn="l">
              <a:defRPr/>
            </a:lvl1pPr>
          </a:lstStyle>
          <a:p>
            <a:fld id="{B1A24CD3-204F-4468-8EE4-28A6668D006A}" type="datetimeFigureOut">
              <a:rPr lang="en-US" smtClean="0"/>
              <a:t>3/30/15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74812" y="6356350"/>
            <a:ext cx="3863788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F16DE-A0D5-4438-950F-5B1E159C2C28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Picture Placeholder 9"/>
          <p:cNvSpPr>
            <a:spLocks noGrp="1"/>
          </p:cNvSpPr>
          <p:nvPr>
            <p:ph type="pic" sz="quarter" idx="13"/>
          </p:nvPr>
        </p:nvSpPr>
        <p:spPr>
          <a:xfrm>
            <a:off x="4760258" y="990600"/>
            <a:ext cx="4096512" cy="5611813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above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216775" y="268288"/>
            <a:ext cx="1639457" cy="363931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8788" y="4267200"/>
            <a:ext cx="6477000" cy="566738"/>
          </a:xfrm>
        </p:spPr>
        <p:txBody>
          <a:bodyPr anchor="b"/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69874" y="268288"/>
            <a:ext cx="6858000" cy="363931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8788" y="4840941"/>
            <a:ext cx="6475412" cy="1304271"/>
          </a:xfrm>
        </p:spPr>
        <p:txBody>
          <a:bodyPr>
            <a:normAutofit/>
          </a:bodyPr>
          <a:lstStyle>
            <a:lvl1pPr marL="0" indent="0">
              <a:spcBef>
                <a:spcPts val="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24CD3-204F-4468-8EE4-28A6668D006A}" type="datetimeFigureOut">
              <a:rPr lang="en-US" smtClean="0"/>
              <a:t>3/30/15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F16DE-A0D5-4438-950F-5B1E159C2C2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4 Pictures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135471" y="268288"/>
            <a:ext cx="720761" cy="363931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8788" y="4267200"/>
            <a:ext cx="6477000" cy="566738"/>
          </a:xfrm>
        </p:spPr>
        <p:txBody>
          <a:bodyPr anchor="b"/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69874" y="268288"/>
            <a:ext cx="3006726" cy="363931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8788" y="4840941"/>
            <a:ext cx="6475412" cy="1304271"/>
          </a:xfrm>
        </p:spPr>
        <p:txBody>
          <a:bodyPr>
            <a:normAutofit/>
          </a:bodyPr>
          <a:lstStyle>
            <a:lvl1pPr marL="0" indent="0">
              <a:spcBef>
                <a:spcPts val="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24CD3-204F-4468-8EE4-28A6668D006A}" type="datetimeFigureOut">
              <a:rPr lang="en-US" smtClean="0"/>
              <a:t>3/30/15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F16DE-A0D5-4438-950F-5B1E159C2C28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Picture Placeholder 2"/>
          <p:cNvSpPr>
            <a:spLocks noGrp="1"/>
          </p:cNvSpPr>
          <p:nvPr>
            <p:ph type="pic" idx="13"/>
          </p:nvPr>
        </p:nvSpPr>
        <p:spPr>
          <a:xfrm>
            <a:off x="3352800" y="268288"/>
            <a:ext cx="4701988" cy="177566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11" name="Picture Placeholder 2"/>
          <p:cNvSpPr>
            <a:spLocks noGrp="1"/>
          </p:cNvSpPr>
          <p:nvPr>
            <p:ph type="pic" idx="14"/>
          </p:nvPr>
        </p:nvSpPr>
        <p:spPr>
          <a:xfrm>
            <a:off x="3352800" y="2131935"/>
            <a:ext cx="2304288" cy="177566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12" name="Picture Placeholder 2"/>
          <p:cNvSpPr>
            <a:spLocks noGrp="1"/>
          </p:cNvSpPr>
          <p:nvPr>
            <p:ph type="pic" idx="15"/>
          </p:nvPr>
        </p:nvSpPr>
        <p:spPr>
          <a:xfrm>
            <a:off x="5750500" y="2131935"/>
            <a:ext cx="2304288" cy="177566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212106" y="268288"/>
            <a:ext cx="1645920" cy="164592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24CD3-204F-4468-8EE4-28A6668D006A}" type="datetimeFigureOut">
              <a:rPr lang="en-US" smtClean="0"/>
              <a:t>3/30/15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F16DE-A0D5-4438-950F-5B1E159C2C2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8148918" y="268288"/>
            <a:ext cx="718073" cy="56692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543799" y="1035424"/>
            <a:ext cx="1322295" cy="5090739"/>
          </a:xfrm>
        </p:spPr>
        <p:txBody>
          <a:bodyPr vert="eaVert" anchor="t" anchorCtr="0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035424"/>
            <a:ext cx="6019800" cy="5109789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24CD3-204F-4468-8EE4-28A6668D006A}" type="datetimeFigureOut">
              <a:rPr lang="en-US" smtClean="0"/>
              <a:t>3/30/15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F16DE-A0D5-4438-950F-5B1E159C2C2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212106" y="268288"/>
            <a:ext cx="1645920" cy="164592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212106" y="6356350"/>
            <a:ext cx="1752600" cy="365125"/>
          </a:xfrm>
        </p:spPr>
        <p:txBody>
          <a:bodyPr/>
          <a:lstStyle/>
          <a:p>
            <a:fld id="{B1A24CD3-204F-4468-8EE4-28A6668D006A}" type="datetimeFigureOut">
              <a:rPr lang="en-US" smtClean="0"/>
              <a:t>3/30/15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F16DE-A0D5-4438-950F-5B1E159C2C2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86953" y="268288"/>
            <a:ext cx="5669280" cy="256032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00399" y="4171950"/>
            <a:ext cx="5457919" cy="1085850"/>
          </a:xfrm>
        </p:spPr>
        <p:txBody>
          <a:bodyPr>
            <a:normAutofit/>
          </a:bodyPr>
          <a:lstStyle>
            <a:lvl1pPr>
              <a:defRPr sz="460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00401" y="5257799"/>
            <a:ext cx="5457918" cy="618565"/>
          </a:xfrm>
        </p:spPr>
        <p:txBody>
          <a:bodyPr>
            <a:normAutofit/>
          </a:bodyPr>
          <a:lstStyle>
            <a:lvl1pPr marL="0" indent="0" algn="l">
              <a:spcBef>
                <a:spcPct val="0"/>
              </a:spcBef>
              <a:buNone/>
              <a:defRPr sz="1600">
                <a:solidFill>
                  <a:schemeClr val="tx2"/>
                </a:solidFill>
              </a:defRPr>
            </a:lvl1pPr>
            <a:lvl2pPr marL="457200" indent="0" algn="ctr">
              <a:spcBef>
                <a:spcPct val="0"/>
              </a:spcBef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76600" y="389965"/>
            <a:ext cx="5499847" cy="365125"/>
          </a:xfrm>
        </p:spPr>
        <p:txBody>
          <a:bodyPr/>
          <a:lstStyle>
            <a:lvl1pPr>
              <a:defRPr sz="2200" b="0" baseline="0">
                <a:solidFill>
                  <a:schemeClr val="bg1"/>
                </a:solidFill>
              </a:defRPr>
            </a:lvl1pPr>
          </a:lstStyle>
          <a:p>
            <a:fld id="{B1A24CD3-204F-4468-8EE4-28A6668D006A}" type="datetimeFigureOut">
              <a:rPr lang="en-US" smtClean="0"/>
              <a:t>3/30/15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213847" y="6356350"/>
            <a:ext cx="4734112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65459" y="6356350"/>
            <a:ext cx="685800" cy="365125"/>
          </a:xfrm>
        </p:spPr>
        <p:txBody>
          <a:bodyPr vert="horz" lIns="91440" tIns="45720" rIns="91440" bIns="45720" rtlCol="0" anchor="ctr"/>
          <a:lstStyle>
            <a:lvl1pPr marL="0" algn="r" defTabSz="914400" rtl="0" eaLnBrk="1" latinLnBrk="0" hangingPunct="1">
              <a:defRPr sz="1100" b="1" kern="1200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fld id="{57AF16DE-A0D5-4438-950F-5B1E159C2C28}" type="slidenum">
              <a:rPr lang="en-US" smtClean="0"/>
              <a:t>‹#›</a:t>
            </a:fld>
            <a:endParaRPr lang="en-US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3200400" y="2877671"/>
            <a:ext cx="5646867" cy="1280160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10" name="Rectangle 9"/>
          <p:cNvSpPr/>
          <p:nvPr/>
        </p:nvSpPr>
        <p:spPr>
          <a:xfrm>
            <a:off x="268940" y="268288"/>
            <a:ext cx="182880" cy="3886853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, and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69875" y="268288"/>
            <a:ext cx="1645920" cy="164592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78423" y="914400"/>
            <a:ext cx="6508377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78423" y="2209800"/>
            <a:ext cx="6508377" cy="3916363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212106" y="6356350"/>
            <a:ext cx="1752600" cy="365125"/>
          </a:xfrm>
        </p:spPr>
        <p:txBody>
          <a:bodyPr/>
          <a:lstStyle/>
          <a:p>
            <a:fld id="{B1A24CD3-204F-4468-8EE4-28A6668D006A}" type="datetimeFigureOut">
              <a:rPr lang="en-US" smtClean="0"/>
              <a:t>3/30/15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78423" y="6356350"/>
            <a:ext cx="4926852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31694" y="361016"/>
            <a:ext cx="506506" cy="365125"/>
          </a:xfrm>
        </p:spPr>
        <p:txBody>
          <a:bodyPr/>
          <a:lstStyle/>
          <a:p>
            <a:fld id="{57AF16DE-A0D5-4438-950F-5B1E159C2C28}" type="slidenum">
              <a:rPr lang="en-US" smtClean="0"/>
              <a:t>‹#›</a:t>
            </a:fld>
            <a:endParaRPr lang="en-US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269875" y="1976718"/>
            <a:ext cx="1645920" cy="4625788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58952" y="268288"/>
            <a:ext cx="1099073" cy="6350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9801" y="3429000"/>
            <a:ext cx="4966446" cy="1398494"/>
          </a:xfrm>
        </p:spPr>
        <p:txBody>
          <a:bodyPr anchor="b" anchorCtr="0"/>
          <a:lstStyle>
            <a:lvl1pPr algn="r">
              <a:defRPr sz="4600" b="0" cap="none" baseline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09801" y="4824414"/>
            <a:ext cx="4966446" cy="1320800"/>
          </a:xfrm>
        </p:spPr>
        <p:txBody>
          <a:bodyPr anchor="t" anchorCtr="0">
            <a:normAutofit/>
          </a:bodyPr>
          <a:lstStyle>
            <a:lvl1pPr marL="0" indent="0" algn="r">
              <a:spcBef>
                <a:spcPts val="0"/>
              </a:spcBef>
              <a:buNone/>
              <a:defRPr sz="16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562600" y="6356350"/>
            <a:ext cx="1622612" cy="365125"/>
          </a:xfrm>
        </p:spPr>
        <p:txBody>
          <a:bodyPr/>
          <a:lstStyle/>
          <a:p>
            <a:fld id="{B1A24CD3-204F-4468-8EE4-28A6668D006A}" type="datetimeFigureOut">
              <a:rPr lang="en-US" smtClean="0"/>
              <a:t>3/30/15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4812" y="6356350"/>
            <a:ext cx="5311588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F16DE-A0D5-4438-950F-5B1E159C2C2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69875" y="4773706"/>
            <a:ext cx="2971800" cy="184458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20354" y="3429001"/>
            <a:ext cx="4966446" cy="1398494"/>
          </a:xfrm>
        </p:spPr>
        <p:txBody>
          <a:bodyPr anchor="b" anchorCtr="0"/>
          <a:lstStyle>
            <a:lvl1pPr algn="r">
              <a:defRPr sz="4600" b="0" cap="none" baseline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720354" y="4824414"/>
            <a:ext cx="4966446" cy="1320800"/>
          </a:xfrm>
        </p:spPr>
        <p:txBody>
          <a:bodyPr anchor="t" anchorCtr="0">
            <a:normAutofit/>
          </a:bodyPr>
          <a:lstStyle>
            <a:lvl1pPr marL="0" indent="0" algn="r">
              <a:spcBef>
                <a:spcPts val="0"/>
              </a:spcBef>
              <a:buNone/>
              <a:defRPr sz="16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51212" y="6104965"/>
            <a:ext cx="506506" cy="365125"/>
          </a:xfrm>
        </p:spPr>
        <p:txBody>
          <a:bodyPr/>
          <a:lstStyle/>
          <a:p>
            <a:fld id="{57AF16DE-A0D5-4438-950F-5B1E159C2C28}" type="slidenum">
              <a:rPr lang="en-US" smtClean="0"/>
              <a:t>‹#›</a:t>
            </a:fld>
            <a:endParaRPr lang="en-US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269874" y="268288"/>
            <a:ext cx="2971800" cy="4438650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148918" y="268288"/>
            <a:ext cx="718073" cy="164592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914400"/>
            <a:ext cx="7391401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214563"/>
            <a:ext cx="3566160" cy="39116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82440" y="2214563"/>
            <a:ext cx="3566160" cy="39116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24CD3-204F-4468-8EE4-28A6668D006A}" type="datetimeFigureOut">
              <a:rPr lang="en-US" smtClean="0"/>
              <a:t>3/30/15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F16DE-A0D5-4438-950F-5B1E159C2C2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8148918" y="268288"/>
            <a:ext cx="718073" cy="164592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914400"/>
            <a:ext cx="7388352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054132"/>
            <a:ext cx="3566160" cy="639762"/>
          </a:xfrm>
        </p:spPr>
        <p:txBody>
          <a:bodyPr anchor="b">
            <a:noAutofit/>
          </a:bodyPr>
          <a:lstStyle>
            <a:lvl1pPr marL="0" indent="0" algn="ctr">
              <a:spcBef>
                <a:spcPct val="0"/>
              </a:spcBef>
              <a:buNone/>
              <a:defRPr sz="20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689411"/>
            <a:ext cx="3566160" cy="343675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279391" y="2054132"/>
            <a:ext cx="3566160" cy="639762"/>
          </a:xfrm>
        </p:spPr>
        <p:txBody>
          <a:bodyPr anchor="b">
            <a:noAutofit/>
          </a:bodyPr>
          <a:lstStyle>
            <a:lvl1pPr marL="0" indent="0" algn="ctr">
              <a:spcBef>
                <a:spcPct val="0"/>
              </a:spcBef>
              <a:buNone/>
              <a:defRPr sz="20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279391" y="2689411"/>
            <a:ext cx="3566160" cy="343675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24CD3-204F-4468-8EE4-28A6668D006A}" type="datetimeFigureOut">
              <a:rPr lang="en-US" smtClean="0"/>
              <a:t>3/30/15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F16DE-A0D5-4438-950F-5B1E159C2C2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Content, Top and Bot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148918" y="268288"/>
            <a:ext cx="718073" cy="164592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914400"/>
            <a:ext cx="7391401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199" y="2214562"/>
            <a:ext cx="7396163" cy="192024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24CD3-204F-4468-8EE4-28A6668D006A}" type="datetimeFigureOut">
              <a:rPr lang="en-US" smtClean="0"/>
              <a:t>3/30/15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F16DE-A0D5-4438-950F-5B1E159C2C28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2"/>
          <p:cNvSpPr>
            <a:spLocks noGrp="1"/>
          </p:cNvSpPr>
          <p:nvPr>
            <p:ph sz="half" idx="13"/>
          </p:nvPr>
        </p:nvSpPr>
        <p:spPr>
          <a:xfrm>
            <a:off x="457199" y="4224973"/>
            <a:ext cx="7396163" cy="192024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20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16.xml"/><Relationship Id="rId17" Type="http://schemas.openxmlformats.org/officeDocument/2006/relationships/slideLayout" Target="../slideLayouts/slideLayout17.xml"/><Relationship Id="rId18" Type="http://schemas.openxmlformats.org/officeDocument/2006/relationships/slideLayout" Target="../slideLayouts/slideLayout18.xml"/><Relationship Id="rId19" Type="http://schemas.openxmlformats.org/officeDocument/2006/relationships/slideLayout" Target="../slideLayouts/slideLayout19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199" y="914400"/>
            <a:ext cx="6508377" cy="11430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199" y="2209800"/>
            <a:ext cx="6508377" cy="39163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198659" y="6356350"/>
            <a:ext cx="1752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fld id="{B1A24CD3-204F-4468-8EE4-28A6668D006A}" type="datetimeFigureOut">
              <a:rPr lang="en-US" smtClean="0"/>
              <a:t>3/30/15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74812" y="6356350"/>
            <a:ext cx="6007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56494" y="361016"/>
            <a:ext cx="50650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200" b="1">
                <a:solidFill>
                  <a:schemeClr val="bg1"/>
                </a:solidFill>
              </a:defRPr>
            </a:lvl1pPr>
          </a:lstStyle>
          <a:p>
            <a:fld id="{57AF16DE-A0D5-4438-950F-5B1E159C2C28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  <p:sldLayoutId id="2147483679" r:id="rId19"/>
  </p:sldLayoutIdLst>
  <p:txStyles>
    <p:titleStyle>
      <a:lvl1pPr algn="l" defTabSz="9144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spcBef>
          <a:spcPts val="1800"/>
        </a:spcBef>
        <a:buClr>
          <a:schemeClr val="accent1"/>
        </a:buClr>
        <a:buSzPct val="100000"/>
        <a:buFont typeface="Wingdings 2" pitchFamily="18" charset="2"/>
        <a:buChar char="¡"/>
        <a:defRPr sz="2000" kern="1200">
          <a:solidFill>
            <a:schemeClr val="tx2"/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spcBef>
          <a:spcPts val="600"/>
        </a:spcBef>
        <a:buClr>
          <a:schemeClr val="accent1">
            <a:lumMod val="50000"/>
          </a:schemeClr>
        </a:buClr>
        <a:buSzPct val="100000"/>
        <a:buFont typeface="Wingdings 2" pitchFamily="18" charset="2"/>
        <a:buChar char="¡"/>
        <a:defRPr sz="1800" kern="1200">
          <a:solidFill>
            <a:schemeClr val="tx2"/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spcBef>
          <a:spcPts val="600"/>
        </a:spcBef>
        <a:buClr>
          <a:schemeClr val="accent1"/>
        </a:buClr>
        <a:buSzPct val="100000"/>
        <a:buFont typeface="Wingdings 2" pitchFamily="18" charset="2"/>
        <a:buChar char="¡"/>
        <a:defRPr sz="1800" kern="1200">
          <a:solidFill>
            <a:schemeClr val="tx2"/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spcBef>
          <a:spcPts val="600"/>
        </a:spcBef>
        <a:buClr>
          <a:schemeClr val="accent1">
            <a:lumMod val="50000"/>
          </a:schemeClr>
        </a:buClr>
        <a:buSzPct val="100000"/>
        <a:buFont typeface="Wingdings 2" pitchFamily="18" charset="2"/>
        <a:buChar char="¡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spcBef>
          <a:spcPts val="600"/>
        </a:spcBef>
        <a:buClr>
          <a:schemeClr val="accent1"/>
        </a:buClr>
        <a:buSzPct val="100000"/>
        <a:buFont typeface="Wingdings 2" pitchFamily="18" charset="2"/>
        <a:buChar char="¡"/>
        <a:defRPr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1377950" indent="-228600" algn="l" defTabSz="914400" rtl="0" eaLnBrk="1" latinLnBrk="0" hangingPunct="1">
        <a:spcBef>
          <a:spcPct val="20000"/>
        </a:spcBef>
        <a:buClr>
          <a:schemeClr val="accent1">
            <a:lumMod val="50000"/>
          </a:schemeClr>
        </a:buClr>
        <a:buFont typeface="Wingdings 2" pitchFamily="18" charset="2"/>
        <a:buChar char=""/>
        <a:defRPr lang="en-US" sz="1800" kern="1200" dirty="0" smtClean="0">
          <a:solidFill>
            <a:schemeClr val="tx2"/>
          </a:solidFill>
          <a:latin typeface="+mn-lt"/>
          <a:ea typeface="+mn-ea"/>
          <a:cs typeface="+mn-cs"/>
        </a:defRPr>
      </a:lvl6pPr>
      <a:lvl7pPr marL="1603375" indent="-228600" algn="l" defTabSz="914400" rtl="0" eaLnBrk="1" latinLnBrk="0" hangingPunct="1">
        <a:spcBef>
          <a:spcPct val="20000"/>
        </a:spcBef>
        <a:buClr>
          <a:schemeClr val="accent1"/>
        </a:buClr>
        <a:buFont typeface="Wingdings 2" pitchFamily="18" charset="2"/>
        <a:buChar char=""/>
        <a:defRPr lang="en-US" sz="1800" kern="1200" dirty="0" smtClean="0">
          <a:solidFill>
            <a:schemeClr val="tx2"/>
          </a:solidFill>
          <a:latin typeface="+mn-lt"/>
          <a:ea typeface="+mn-ea"/>
          <a:cs typeface="+mn-cs"/>
        </a:defRPr>
      </a:lvl7pPr>
      <a:lvl8pPr marL="1830388" indent="-228600" algn="l" defTabSz="914400" rtl="0" eaLnBrk="1" latinLnBrk="0" hangingPunct="1">
        <a:spcBef>
          <a:spcPct val="20000"/>
        </a:spcBef>
        <a:buClr>
          <a:schemeClr val="accent1">
            <a:lumMod val="50000"/>
          </a:schemeClr>
        </a:buClr>
        <a:buFont typeface="Wingdings 2" pitchFamily="18" charset="2"/>
        <a:buChar char=""/>
        <a:defRPr lang="en-US" sz="1800" kern="1200" dirty="0" smtClean="0">
          <a:solidFill>
            <a:schemeClr val="tx2"/>
          </a:solidFill>
          <a:latin typeface="+mn-lt"/>
          <a:ea typeface="+mn-ea"/>
          <a:cs typeface="+mn-cs"/>
        </a:defRPr>
      </a:lvl8pPr>
      <a:lvl9pPr marL="2057400" indent="-228600" algn="l" defTabSz="914400" rtl="0" eaLnBrk="1" latinLnBrk="0" hangingPunct="1">
        <a:spcBef>
          <a:spcPct val="20000"/>
        </a:spcBef>
        <a:buClr>
          <a:schemeClr val="accent1"/>
        </a:buClr>
        <a:buFont typeface="Wingdings 2" pitchFamily="18" charset="2"/>
        <a:buChar char=""/>
        <a:defRPr lang="en-US" sz="1800" kern="1200" dirty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chart" Target="../charts/char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chart" Target="../charts/char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029161" y="4208928"/>
            <a:ext cx="6630207" cy="1251193"/>
          </a:xfrm>
        </p:spPr>
        <p:txBody>
          <a:bodyPr>
            <a:noAutofit/>
          </a:bodyPr>
          <a:lstStyle/>
          <a:p>
            <a:r>
              <a:rPr lang="en-US" sz="3200" dirty="0" err="1"/>
              <a:t>WebScalding</a:t>
            </a:r>
            <a:r>
              <a:rPr lang="en-US" sz="3200" dirty="0"/>
              <a:t>: A Framework for</a:t>
            </a:r>
            <a:br>
              <a:rPr lang="en-US" sz="3200" dirty="0"/>
            </a:br>
            <a:r>
              <a:rPr lang="en-US" sz="3200" dirty="0"/>
              <a:t>Big Data Web Services</a:t>
            </a:r>
            <a:endParaRPr lang="en-US" sz="32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93118" y="5460121"/>
            <a:ext cx="6466249" cy="769853"/>
          </a:xfrm>
        </p:spPr>
        <p:txBody>
          <a:bodyPr>
            <a:normAutofit/>
          </a:bodyPr>
          <a:lstStyle/>
          <a:p>
            <a:pPr algn="ctr"/>
            <a:r>
              <a:rPr lang="en-US" sz="1800" dirty="0"/>
              <a:t>Ferosh Jacob, Aaron Johnson, </a:t>
            </a:r>
            <a:r>
              <a:rPr lang="en-US" sz="1800" dirty="0" err="1"/>
              <a:t>Faizan</a:t>
            </a:r>
            <a:r>
              <a:rPr lang="en-US" sz="1800" dirty="0"/>
              <a:t> </a:t>
            </a:r>
            <a:r>
              <a:rPr lang="en-US" sz="1800" dirty="0" err="1"/>
              <a:t>Javed</a:t>
            </a:r>
            <a:r>
              <a:rPr lang="en-US" sz="1800" dirty="0"/>
              <a:t>, </a:t>
            </a:r>
            <a:endParaRPr lang="en-US" sz="1800" dirty="0" smtClean="0"/>
          </a:p>
          <a:p>
            <a:pPr algn="ctr"/>
            <a:r>
              <a:rPr lang="en-US" sz="1800" dirty="0" err="1" smtClean="0"/>
              <a:t>Meng</a:t>
            </a:r>
            <a:r>
              <a:rPr lang="en-US" sz="1800" dirty="0" smtClean="0"/>
              <a:t> </a:t>
            </a:r>
            <a:r>
              <a:rPr lang="en-US" sz="1800" dirty="0"/>
              <a:t>Zhao, and Matt McNair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413435940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DSFSG </a:t>
            </a:r>
            <a:r>
              <a:rPr lang="en-US" dirty="0" smtClean="0"/>
              <a:t>Project: Execution </a:t>
            </a:r>
            <a:r>
              <a:rPr lang="en-US" dirty="0"/>
              <a:t>time </a:t>
            </a:r>
            <a:r>
              <a:rPr lang="en-US" dirty="0" smtClean="0"/>
              <a:t>Comparison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68177754"/>
              </p:ext>
            </p:extLst>
          </p:nvPr>
        </p:nvGraphicFramePr>
        <p:xfrm>
          <a:off x="457200" y="2209800"/>
          <a:ext cx="6508750" cy="39163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88955861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Sub>
          <a:bldChart bld="series"/>
        </p:bldSub>
      </p:bldGraphic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DSFSG Project </a:t>
            </a:r>
            <a:r>
              <a:rPr lang="en-US" dirty="0" smtClean="0"/>
              <a:t>Speedup: </a:t>
            </a:r>
            <a:r>
              <a:rPr lang="en-US" dirty="0" err="1" smtClean="0"/>
              <a:t>WebScalding</a:t>
            </a:r>
            <a:r>
              <a:rPr lang="en-US" dirty="0" smtClean="0"/>
              <a:t>  </a:t>
            </a:r>
            <a:r>
              <a:rPr lang="en-US" dirty="0" err="1" smtClean="0"/>
              <a:t>Hadoop</a:t>
            </a:r>
            <a:r>
              <a:rPr lang="en-US" dirty="0" smtClean="0"/>
              <a:t> v/s Python Sequential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69767829"/>
              </p:ext>
            </p:extLst>
          </p:nvPr>
        </p:nvGraphicFramePr>
        <p:xfrm>
          <a:off x="457200" y="2209800"/>
          <a:ext cx="6508750" cy="39163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15197311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Case study 2: </a:t>
            </a:r>
            <a:r>
              <a:rPr lang="en-US" dirty="0"/>
              <a:t> Accessing HIVE tables- German skills project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Goal: </a:t>
            </a:r>
            <a:r>
              <a:rPr lang="en-US" dirty="0"/>
              <a:t> </a:t>
            </a:r>
            <a:r>
              <a:rPr lang="en-US" dirty="0" smtClean="0"/>
              <a:t>Identify </a:t>
            </a:r>
            <a:r>
              <a:rPr lang="en-US" dirty="0"/>
              <a:t>all the German resumes and job </a:t>
            </a:r>
            <a:r>
              <a:rPr lang="en-US" dirty="0" smtClean="0"/>
              <a:t>postings in </a:t>
            </a:r>
            <a:r>
              <a:rPr lang="en-US" dirty="0"/>
              <a:t>our </a:t>
            </a:r>
            <a:r>
              <a:rPr lang="en-US" dirty="0" smtClean="0"/>
              <a:t>database</a:t>
            </a:r>
          </a:p>
          <a:p>
            <a:r>
              <a:rPr lang="en-US" dirty="0" smtClean="0"/>
              <a:t>Legacy approach: Determine the German </a:t>
            </a:r>
            <a:r>
              <a:rPr lang="en-US" dirty="0"/>
              <a:t>data (resume or job posting) based on from where </a:t>
            </a:r>
            <a:r>
              <a:rPr lang="en-US" dirty="0" smtClean="0"/>
              <a:t>the data </a:t>
            </a:r>
            <a:r>
              <a:rPr lang="en-US" dirty="0"/>
              <a:t>is </a:t>
            </a:r>
            <a:r>
              <a:rPr lang="en-US" dirty="0" smtClean="0"/>
              <a:t>uploaded</a:t>
            </a:r>
          </a:p>
          <a:p>
            <a:r>
              <a:rPr lang="en-US" dirty="0" smtClean="0"/>
              <a:t>Challenge:  Users </a:t>
            </a:r>
            <a:r>
              <a:rPr lang="en-US" dirty="0"/>
              <a:t>can upload their </a:t>
            </a:r>
            <a:r>
              <a:rPr lang="en-US" dirty="0" smtClean="0"/>
              <a:t>data in English from a foreign language CB website and vice versa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446145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German skills </a:t>
            </a:r>
            <a:r>
              <a:rPr lang="en-US" dirty="0" smtClean="0"/>
              <a:t>project- workflow overview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en-US" dirty="0" smtClean="0"/>
              <a:t>Extract job posting or resume from DB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Use a language translator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Filter based on the detected language</a:t>
            </a:r>
          </a:p>
        </p:txBody>
      </p:sp>
    </p:spTree>
    <p:extLst>
      <p:ext uri="{BB962C8B-B14F-4D97-AF65-F5344CB8AC3E}">
        <p14:creationId xmlns:p14="http://schemas.microsoft.com/office/powerpoint/2010/main" val="350951108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German skills </a:t>
            </a:r>
            <a:r>
              <a:rPr lang="en-US" dirty="0" smtClean="0"/>
              <a:t>project- Defining HIVE tables using </a:t>
            </a:r>
            <a:r>
              <a:rPr lang="en-US" dirty="0" err="1" smtClean="0"/>
              <a:t>WebScalding</a:t>
            </a:r>
            <a:endParaRPr lang="en-US" dirty="0"/>
          </a:p>
        </p:txBody>
      </p:sp>
      <p:pic>
        <p:nvPicPr>
          <p:cNvPr id="4" name="Content Placeholder 3" descr="resumtable.pn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26284" r="-26284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389163257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German skills project- </a:t>
            </a:r>
            <a:r>
              <a:rPr lang="en-US" dirty="0" err="1" smtClean="0"/>
              <a:t>Hostsite</a:t>
            </a:r>
            <a:r>
              <a:rPr lang="en-US" dirty="0" smtClean="0"/>
              <a:t> and </a:t>
            </a:r>
            <a:r>
              <a:rPr lang="en-US" dirty="0" err="1" smtClean="0"/>
              <a:t>lang</a:t>
            </a:r>
            <a:r>
              <a:rPr lang="en-US" dirty="0" smtClean="0"/>
              <a:t>-detect comparison</a:t>
            </a:r>
            <a:endParaRPr lang="en-US" dirty="0"/>
          </a:p>
        </p:txBody>
      </p:sp>
      <p:graphicFrame>
        <p:nvGraphicFramePr>
          <p:cNvPr id="15" name="Content Placeholder 14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407006185"/>
              </p:ext>
            </p:extLst>
          </p:nvPr>
        </p:nvGraphicFramePr>
        <p:xfrm>
          <a:off x="457198" y="2385920"/>
          <a:ext cx="4212624" cy="1892094"/>
        </p:xfrm>
        <a:graphic>
          <a:graphicData uri="http://schemas.openxmlformats.org/drawingml/2006/table">
            <a:tbl>
              <a:tblPr firstRow="1" bandRow="1">
                <a:tableStyleId>{1FECB4D8-DB02-4DC6-A0A2-4F2EBAE1DC90}</a:tableStyleId>
              </a:tblPr>
              <a:tblGrid>
                <a:gridCol w="763371"/>
                <a:gridCol w="1858435"/>
                <a:gridCol w="1590818"/>
              </a:tblGrid>
              <a:tr h="162453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effectLst/>
                        </a:rPr>
                        <a:t>Lang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0549" marR="10549" marT="1054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effectLst/>
                        </a:rPr>
                        <a:t>Lang-detect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0549" marR="10549" marT="1054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 err="1">
                          <a:effectLst/>
                        </a:rPr>
                        <a:t>Hostsite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0549" marR="10549" marT="10549" marB="0" anchor="b"/>
                </a:tc>
              </a:tr>
              <a:tr h="162453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 dirty="0">
                          <a:effectLst/>
                        </a:rPr>
                        <a:t>en 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0549" marR="10549" marT="105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>
                          <a:effectLst/>
                        </a:rPr>
                        <a:t>46,204,969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0549" marR="10549" marT="105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>
                          <a:effectLst/>
                        </a:rPr>
                        <a:t>42,364,522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0549" marR="10549" marT="10549" marB="0" anchor="b"/>
                </a:tc>
              </a:tr>
              <a:tr h="162453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</a:rPr>
                        <a:t>de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0549" marR="10549" marT="105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 dirty="0">
                          <a:effectLst/>
                        </a:rPr>
                        <a:t>2,741,516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0549" marR="10549" marT="105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 dirty="0">
                          <a:effectLst/>
                        </a:rPr>
                        <a:t>2,802,857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0549" marR="10549" marT="10549" marB="0" anchor="b"/>
                </a:tc>
              </a:tr>
              <a:tr h="162453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</a:rPr>
                        <a:t>pl 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0549" marR="10549" marT="105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>
                          <a:effectLst/>
                        </a:rPr>
                        <a:t>1,666,247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0549" marR="10549" marT="105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>
                          <a:effectLst/>
                        </a:rPr>
                        <a:t>1,702,878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0549" marR="10549" marT="10549" marB="0" anchor="b"/>
                </a:tc>
              </a:tr>
              <a:tr h="162453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</a:rPr>
                        <a:t>fr 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0549" marR="10549" marT="105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 dirty="0">
                          <a:effectLst/>
                        </a:rPr>
                        <a:t>524,902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0549" marR="10549" marT="105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>
                          <a:effectLst/>
                        </a:rPr>
                        <a:t>84,665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0549" marR="10549" marT="10549" marB="0" anchor="b"/>
                </a:tc>
              </a:tr>
              <a:tr h="162453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</a:rPr>
                        <a:t>it 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0549" marR="10549" marT="105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>
                          <a:effectLst/>
                        </a:rPr>
                        <a:t>274,305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0549" marR="10549" marT="105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 dirty="0">
                          <a:effectLst/>
                        </a:rPr>
                        <a:t>305,636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0549" marR="10549" marT="10549" marB="0" anchor="b"/>
                </a:tc>
              </a:tr>
            </a:tbl>
          </a:graphicData>
        </a:graphic>
      </p:graphicFrame>
      <p:graphicFrame>
        <p:nvGraphicFramePr>
          <p:cNvPr id="17" name="Content Placeholder 16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81343494"/>
              </p:ext>
            </p:extLst>
          </p:nvPr>
        </p:nvGraphicFramePr>
        <p:xfrm>
          <a:off x="3515196" y="4811610"/>
          <a:ext cx="3987017" cy="1892094"/>
        </p:xfrm>
        <a:graphic>
          <a:graphicData uri="http://schemas.openxmlformats.org/drawingml/2006/table">
            <a:tbl>
              <a:tblPr firstRow="1" bandRow="1">
                <a:tableStyleId>{1FECB4D8-DB02-4DC6-A0A2-4F2EBAE1DC90}</a:tableStyleId>
              </a:tblPr>
              <a:tblGrid>
                <a:gridCol w="719381"/>
                <a:gridCol w="1592379"/>
                <a:gridCol w="1675257"/>
              </a:tblGrid>
              <a:tr h="162453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effectLst/>
                        </a:rPr>
                        <a:t>Lang</a:t>
                      </a:r>
                      <a:endParaRPr lang="en-US" sz="20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10549" marR="10549" marT="1054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effectLst/>
                        </a:rPr>
                        <a:t>Lang-detect</a:t>
                      </a:r>
                      <a:endParaRPr lang="en-US" sz="20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10549" marR="10549" marT="1054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 err="1">
                          <a:effectLst/>
                        </a:rPr>
                        <a:t>Hostsite</a:t>
                      </a:r>
                      <a:endParaRPr lang="en-US" sz="20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10549" marR="10549" marT="10549" marB="0" anchor="b"/>
                </a:tc>
              </a:tr>
              <a:tr h="162453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 dirty="0">
                          <a:effectLst/>
                        </a:rPr>
                        <a:t>en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0549" marR="10549" marT="105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 dirty="0">
                          <a:effectLst/>
                        </a:rPr>
                        <a:t>87,048,731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0549" marR="10549" marT="105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 dirty="0">
                          <a:effectLst/>
                        </a:rPr>
                        <a:t>112,764,535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0549" marR="10549" marT="10549" marB="0" anchor="b"/>
                </a:tc>
              </a:tr>
              <a:tr h="162453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</a:rPr>
                        <a:t>fr 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0549" marR="10549" marT="105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 dirty="0">
                          <a:effectLst/>
                        </a:rPr>
                        <a:t>955,712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0549" marR="10549" marT="105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 dirty="0">
                          <a:effectLst/>
                        </a:rPr>
                        <a:t>504,499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0549" marR="10549" marT="10549" marB="0" anchor="b"/>
                </a:tc>
              </a:tr>
              <a:tr h="162453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</a:rPr>
                        <a:t>ro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0549" marR="10549" marT="105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>
                          <a:effectLst/>
                        </a:rPr>
                        <a:t>384,316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0549" marR="10549" marT="105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 dirty="0">
                          <a:effectLst/>
                        </a:rPr>
                        <a:t>15,617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0549" marR="10549" marT="10549" marB="0" anchor="b"/>
                </a:tc>
              </a:tr>
              <a:tr h="162453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</a:rPr>
                        <a:t>es 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0549" marR="10549" marT="105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>
                          <a:effectLst/>
                        </a:rPr>
                        <a:t>301,511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0549" marR="10549" marT="105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 dirty="0">
                          <a:effectLst/>
                        </a:rPr>
                        <a:t>448,943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0549" marR="10549" marT="10549" marB="0" anchor="b"/>
                </a:tc>
              </a:tr>
              <a:tr h="162453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</a:rPr>
                        <a:t>it 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0549" marR="10549" marT="105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>
                          <a:effectLst/>
                        </a:rPr>
                        <a:t>289,129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0549" marR="10549" marT="105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 dirty="0">
                          <a:effectLst/>
                        </a:rPr>
                        <a:t>520,161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0549" marR="10549" marT="10549" marB="0" anchor="b"/>
                </a:tc>
              </a:tr>
            </a:tbl>
          </a:graphicData>
        </a:graphic>
      </p:graphicFrame>
      <p:sp>
        <p:nvSpPr>
          <p:cNvPr id="18" name="TextBox 17"/>
          <p:cNvSpPr txBox="1"/>
          <p:nvPr/>
        </p:nvSpPr>
        <p:spPr>
          <a:xfrm>
            <a:off x="1282919" y="5708320"/>
            <a:ext cx="10711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Resume</a:t>
            </a:r>
            <a:endParaRPr lang="en-US" b="1" dirty="0"/>
          </a:p>
        </p:txBody>
      </p:sp>
      <p:sp>
        <p:nvSpPr>
          <p:cNvPr id="19" name="TextBox 18"/>
          <p:cNvSpPr txBox="1"/>
          <p:nvPr/>
        </p:nvSpPr>
        <p:spPr>
          <a:xfrm>
            <a:off x="5681778" y="3320838"/>
            <a:ext cx="15767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Job postings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97119148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19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Case Study 3: Reading </a:t>
            </a:r>
            <a:r>
              <a:rPr lang="en-US" dirty="0"/>
              <a:t>Large XML files- Wiki search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Goal: Read a large XML dataset (e.g., Wikipedia)</a:t>
            </a:r>
          </a:p>
          <a:p>
            <a:r>
              <a:rPr lang="en-US" dirty="0" smtClean="0"/>
              <a:t>Approach: Split the large XML file into node of interest, so each node can be processed separately</a:t>
            </a:r>
          </a:p>
          <a:p>
            <a:r>
              <a:rPr lang="en-US" dirty="0" smtClean="0"/>
              <a:t>Challenge: How to split the large XML based on the node of interest.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406506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Wiki search: Summary of Wiki templates and Wiki Categories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1172486776"/>
              </p:ext>
            </p:extLst>
          </p:nvPr>
        </p:nvGraphicFramePr>
        <p:xfrm>
          <a:off x="782579" y="3094669"/>
          <a:ext cx="3720464" cy="2151380"/>
        </p:xfrm>
        <a:graphic>
          <a:graphicData uri="http://schemas.openxmlformats.org/drawingml/2006/table">
            <a:tbl>
              <a:tblPr firstRow="1" bandRow="1">
                <a:tableStyleId>{1FECB4D8-DB02-4DC6-A0A2-4F2EBAE1DC90}</a:tableStyleId>
              </a:tblPr>
              <a:tblGrid>
                <a:gridCol w="2879854"/>
                <a:gridCol w="840610"/>
              </a:tblGrid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</a:rPr>
                        <a:t>Wiki Category</a:t>
                      </a:r>
                      <a:endParaRPr lang="en-US" sz="12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</a:rPr>
                        <a:t>Count</a:t>
                      </a:r>
                      <a:endParaRPr lang="en-US" sz="12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Living people 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</a:rPr>
                        <a:t>666,299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Archived files for deletion discussions 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89,118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Year of birth missing (living people)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51,482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Pending DYK nominations 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37,794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English-language films 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</a:rPr>
                        <a:t>28,835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American films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20,558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Year of birth unknown 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19,610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Year of birth missing 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18,546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dirty="0">
                          <a:effectLst/>
                        </a:rPr>
                        <a:t>The Football League players 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17,808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dirty="0">
                          <a:effectLst/>
                        </a:rPr>
                        <a:t>Main Belt asteroids 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</a:rPr>
                        <a:t>17,323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</a:tr>
            </a:tbl>
          </a:graphicData>
        </a:graphic>
      </p:graphicFrame>
      <p:graphicFrame>
        <p:nvGraphicFramePr>
          <p:cNvPr id="6" name="Content Placeholder 5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560834809"/>
              </p:ext>
            </p:extLst>
          </p:nvPr>
        </p:nvGraphicFramePr>
        <p:xfrm>
          <a:off x="5819459" y="3004403"/>
          <a:ext cx="2262926" cy="2241646"/>
        </p:xfrm>
        <a:graphic>
          <a:graphicData uri="http://schemas.openxmlformats.org/drawingml/2006/table">
            <a:tbl>
              <a:tblPr firstRow="1" bandRow="1">
                <a:tableStyleId>{1FECB4D8-DB02-4DC6-A0A2-4F2EBAE1DC90}</a:tableStyleId>
              </a:tblPr>
              <a:tblGrid>
                <a:gridCol w="1331975"/>
                <a:gridCol w="930951"/>
              </a:tblGrid>
              <a:tr h="203786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</a:rPr>
                        <a:t>Wiki Template</a:t>
                      </a:r>
                      <a:endParaRPr lang="en-US" sz="12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</a:rPr>
                        <a:t>Count</a:t>
                      </a:r>
                      <a:endParaRPr lang="en-US" sz="12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</a:tr>
              <a:tr h="203786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flagicon 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3,251,438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</a:tr>
              <a:tr h="203786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reflist 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3,020,151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</a:tr>
              <a:tr h="203786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convert 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1,356,797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</a:tr>
              <a:tr h="203786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dirty="0" err="1">
                          <a:effectLst/>
                        </a:rPr>
                        <a:t>persondata</a:t>
                      </a:r>
                      <a:r>
                        <a:rPr lang="en-US" sz="1200" u="none" strike="noStrike" dirty="0">
                          <a:effectLst/>
                        </a:rPr>
                        <a:t> 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1,149,443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</a:tr>
              <a:tr h="203786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coord 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731,265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</a:tr>
              <a:tr h="203786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fb r 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707,343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</a:tr>
              <a:tr h="203786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dirty="0" err="1">
                          <a:effectLst/>
                        </a:rPr>
                        <a:t>sortname</a:t>
                      </a:r>
                      <a:r>
                        <a:rPr lang="en-US" sz="1200" u="none" strike="noStrike" dirty="0">
                          <a:effectLst/>
                        </a:rPr>
                        <a:t> 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578,434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</a:tr>
              <a:tr h="203786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sort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541,871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</a:tr>
              <a:tr h="203786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flag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508,315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</a:tr>
              <a:tr h="203786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sfn 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 dirty="0">
                          <a:effectLst/>
                        </a:rPr>
                        <a:t>422,362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226286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 </a:t>
            </a:r>
            <a:r>
              <a:rPr lang="en-US" dirty="0" err="1"/>
              <a:t>WebScalding</a:t>
            </a:r>
            <a:r>
              <a:rPr lang="en-US" dirty="0"/>
              <a:t> was developed to enable data scientists </a:t>
            </a:r>
            <a:r>
              <a:rPr lang="en-US" dirty="0" smtClean="0"/>
              <a:t>and analysts to:</a:t>
            </a:r>
          </a:p>
          <a:p>
            <a:pPr lvl="1"/>
            <a:r>
              <a:rPr lang="en-US" dirty="0" smtClean="0"/>
              <a:t> </a:t>
            </a:r>
            <a:r>
              <a:rPr lang="en-US" dirty="0"/>
              <a:t>design, develop, and deploy Big Data </a:t>
            </a:r>
            <a:r>
              <a:rPr lang="en-US" dirty="0" smtClean="0"/>
              <a:t>solutions without </a:t>
            </a:r>
            <a:r>
              <a:rPr lang="en-US" dirty="0"/>
              <a:t>delving into the accidental complexities of </a:t>
            </a:r>
            <a:r>
              <a:rPr lang="en-US" dirty="0" err="1" smtClean="0"/>
              <a:t>MapReduce</a:t>
            </a:r>
            <a:r>
              <a:rPr lang="en-US" dirty="0"/>
              <a:t> </a:t>
            </a:r>
            <a:r>
              <a:rPr lang="en-US" dirty="0" smtClean="0"/>
              <a:t>or </a:t>
            </a:r>
            <a:r>
              <a:rPr lang="en-US" dirty="0"/>
              <a:t>web services </a:t>
            </a:r>
            <a:r>
              <a:rPr lang="en-US" dirty="0" smtClean="0"/>
              <a:t>descriptions</a:t>
            </a:r>
          </a:p>
          <a:p>
            <a:r>
              <a:rPr lang="en-US" dirty="0"/>
              <a:t> At CareerBuilder, </a:t>
            </a:r>
            <a:r>
              <a:rPr lang="en-US" dirty="0" err="1" smtClean="0"/>
              <a:t>WebScalding</a:t>
            </a:r>
            <a:r>
              <a:rPr lang="en-US" dirty="0"/>
              <a:t> </a:t>
            </a:r>
            <a:r>
              <a:rPr lang="en-US" dirty="0" smtClean="0"/>
              <a:t>has </a:t>
            </a:r>
            <a:r>
              <a:rPr lang="en-US" dirty="0"/>
              <a:t>successfully delivered high performing Big Data </a:t>
            </a:r>
            <a:r>
              <a:rPr lang="en-US" dirty="0" smtClean="0"/>
              <a:t>solutions involving </a:t>
            </a:r>
            <a:r>
              <a:rPr lang="en-US" dirty="0"/>
              <a:t>web services in a very time-efficient manner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891561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Questions?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516743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Webscalding</a:t>
            </a:r>
            <a:r>
              <a:rPr lang="en-US" dirty="0" smtClean="0"/>
              <a:t> overview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What?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en-US" sz="1600" dirty="0" smtClean="0"/>
              <a:t>Design</a:t>
            </a:r>
            <a:r>
              <a:rPr lang="en-US" sz="1600" dirty="0"/>
              <a:t>, develop, and deploy Big Data </a:t>
            </a:r>
            <a:r>
              <a:rPr lang="en-US" sz="1600" dirty="0" smtClean="0"/>
              <a:t>solutions without </a:t>
            </a:r>
            <a:r>
              <a:rPr lang="en-US" sz="1600" dirty="0"/>
              <a:t>delving into the accidental complexities of </a:t>
            </a:r>
            <a:r>
              <a:rPr lang="en-US" sz="1600" dirty="0" err="1" smtClean="0"/>
              <a:t>MapReduce</a:t>
            </a:r>
            <a:r>
              <a:rPr lang="en-US" sz="1600" dirty="0"/>
              <a:t> </a:t>
            </a:r>
            <a:r>
              <a:rPr lang="en-US" sz="1600" dirty="0" smtClean="0"/>
              <a:t>or </a:t>
            </a:r>
            <a:r>
              <a:rPr lang="en-US" sz="1600" dirty="0"/>
              <a:t>web services </a:t>
            </a:r>
            <a:r>
              <a:rPr lang="en-US" sz="1600" dirty="0" smtClean="0"/>
              <a:t>descriptions</a:t>
            </a:r>
          </a:p>
          <a:p>
            <a:r>
              <a:rPr lang="en-US" sz="1600" dirty="0"/>
              <a:t>Scalding Wrapper</a:t>
            </a:r>
          </a:p>
          <a:p>
            <a:r>
              <a:rPr lang="en-US" sz="1600" dirty="0"/>
              <a:t>Written in SCALA</a:t>
            </a:r>
          </a:p>
          <a:p>
            <a:r>
              <a:rPr lang="en-US" sz="1600" dirty="0"/>
              <a:t>Highly customized for CareerBuilder (CB) R&amp;D projects</a:t>
            </a:r>
          </a:p>
          <a:p>
            <a:pPr marL="0" indent="0">
              <a:buNone/>
            </a:pPr>
            <a:endParaRPr lang="en-US" sz="1600" dirty="0" smtClean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 smtClean="0"/>
              <a:t>Why?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>
            <a:noAutofit/>
          </a:bodyPr>
          <a:lstStyle/>
          <a:p>
            <a:r>
              <a:rPr lang="en-US" sz="1600" dirty="0"/>
              <a:t>Write once, </a:t>
            </a:r>
            <a:r>
              <a:rPr lang="en-US" sz="1600" dirty="0" smtClean="0"/>
              <a:t>run anywhere</a:t>
            </a:r>
            <a:endParaRPr lang="en-US" sz="1600" dirty="0"/>
          </a:p>
          <a:p>
            <a:pPr lvl="1"/>
            <a:r>
              <a:rPr lang="en-US" sz="1600" dirty="0"/>
              <a:t>Production, test environments</a:t>
            </a:r>
          </a:p>
          <a:p>
            <a:pPr lvl="1"/>
            <a:r>
              <a:rPr lang="en-US" sz="1600" dirty="0"/>
              <a:t>Sequential and parallel environments</a:t>
            </a:r>
          </a:p>
          <a:p>
            <a:pPr lvl="1"/>
            <a:r>
              <a:rPr lang="en-US" sz="1600" dirty="0"/>
              <a:t>Parallel and parallel environments</a:t>
            </a:r>
          </a:p>
          <a:p>
            <a:r>
              <a:rPr lang="en-US" sz="1600" dirty="0"/>
              <a:t>Legacy solution (Python scripts)</a:t>
            </a:r>
          </a:p>
          <a:p>
            <a:pPr lvl="1"/>
            <a:r>
              <a:rPr lang="en-US" sz="1600" dirty="0"/>
              <a:t>Lack of abstraction</a:t>
            </a:r>
          </a:p>
          <a:p>
            <a:pPr lvl="1"/>
            <a:r>
              <a:rPr lang="en-US" sz="1600" dirty="0"/>
              <a:t>Local and </a:t>
            </a:r>
            <a:r>
              <a:rPr lang="en-US" sz="1600" dirty="0" err="1"/>
              <a:t>BigData</a:t>
            </a:r>
            <a:r>
              <a:rPr lang="en-US" sz="1600" dirty="0"/>
              <a:t> modes</a:t>
            </a:r>
          </a:p>
          <a:p>
            <a:pPr lvl="1"/>
            <a:r>
              <a:rPr lang="en-US" sz="1600" dirty="0" err="1"/>
              <a:t>Webservices</a:t>
            </a:r>
            <a:r>
              <a:rPr lang="en-US" sz="1600" dirty="0"/>
              <a:t> </a:t>
            </a:r>
            <a:r>
              <a:rPr lang="en-US" sz="1600" dirty="0" smtClean="0"/>
              <a:t>orchestration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342693186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cascading solves WORA?</a:t>
            </a:r>
          </a:p>
        </p:txBody>
      </p:sp>
      <p:pic>
        <p:nvPicPr>
          <p:cNvPr id="4" name="Content Placeholder 3" descr="wora.png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5282" b="-5282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309909304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800" dirty="0" err="1" smtClean="0"/>
              <a:t>WebScalding</a:t>
            </a:r>
            <a:r>
              <a:rPr lang="en-US" sz="4800" dirty="0"/>
              <a:t> </a:t>
            </a:r>
            <a:r>
              <a:rPr lang="en-US" sz="4800" dirty="0" smtClean="0"/>
              <a:t>overview</a:t>
            </a:r>
            <a:endParaRPr lang="en-US" sz="4800" dirty="0"/>
          </a:p>
        </p:txBody>
      </p:sp>
      <p:pic>
        <p:nvPicPr>
          <p:cNvPr id="4" name="Content Placeholder 3" descr="design.pn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11022" b="-11022"/>
          <a:stretch>
            <a:fillRect/>
          </a:stretch>
        </p:blipFill>
        <p:spPr>
          <a:xfrm>
            <a:off x="457199" y="2209800"/>
            <a:ext cx="7299071" cy="4392157"/>
          </a:xfrm>
        </p:spPr>
      </p:pic>
    </p:spTree>
    <p:extLst>
      <p:ext uri="{BB962C8B-B14F-4D97-AF65-F5344CB8AC3E}">
        <p14:creationId xmlns:p14="http://schemas.microsoft.com/office/powerpoint/2010/main" val="130424943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WebScalding</a:t>
            </a:r>
            <a:r>
              <a:rPr lang="en-US" dirty="0"/>
              <a:t> libraries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sz="1400" b="1" dirty="0" err="1"/>
              <a:t>Alleppey</a:t>
            </a:r>
            <a:endParaRPr lang="en-US" sz="1400" b="1" dirty="0"/>
          </a:p>
          <a:p>
            <a:pPr lvl="1"/>
            <a:r>
              <a:rPr lang="en-US" sz="1400" dirty="0"/>
              <a:t>Training and classifying data using several algorithms</a:t>
            </a:r>
          </a:p>
          <a:p>
            <a:pPr lvl="1"/>
            <a:r>
              <a:rPr lang="en-US" sz="1400" dirty="0"/>
              <a:t>Custom cross validation on any supported models</a:t>
            </a:r>
          </a:p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13"/>
          </p:nvPr>
        </p:nvSpPr>
        <p:spPr/>
        <p:txBody>
          <a:bodyPr/>
          <a:lstStyle/>
          <a:p>
            <a:r>
              <a:rPr lang="en-US" sz="1400" b="1" dirty="0" err="1"/>
              <a:t>StringOps</a:t>
            </a:r>
            <a:endParaRPr lang="en-US" sz="1400" b="1" dirty="0"/>
          </a:p>
          <a:p>
            <a:pPr lvl="1"/>
            <a:r>
              <a:rPr lang="en-US" sz="1400" dirty="0"/>
              <a:t>Matching, Sorting, Stemming string algorithms</a:t>
            </a:r>
          </a:p>
          <a:p>
            <a:pPr lvl="1"/>
            <a:r>
              <a:rPr lang="en-US" sz="1400" dirty="0"/>
              <a:t>Language detection</a:t>
            </a:r>
          </a:p>
          <a:p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4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b="1" dirty="0"/>
              <a:t>Web Services Library</a:t>
            </a:r>
          </a:p>
          <a:p>
            <a:pPr lvl="1"/>
            <a:r>
              <a:rPr lang="en-US" dirty="0"/>
              <a:t>support for calling many internal web </a:t>
            </a:r>
            <a:r>
              <a:rPr lang="en-US" dirty="0" smtClean="0"/>
              <a:t>services</a:t>
            </a:r>
          </a:p>
          <a:p>
            <a:pPr lvl="1"/>
            <a:r>
              <a:rPr lang="en-US" dirty="0"/>
              <a:t>authentication/authorization</a:t>
            </a:r>
          </a:p>
          <a:p>
            <a:pPr lvl="1"/>
            <a:r>
              <a:rPr lang="en-US" dirty="0" smtClean="0"/>
              <a:t> </a:t>
            </a:r>
            <a:r>
              <a:rPr lang="en-US" dirty="0"/>
              <a:t>processing web service requests (e.g., GET/POST)</a:t>
            </a:r>
          </a:p>
          <a:p>
            <a:pPr lvl="1"/>
            <a:r>
              <a:rPr lang="en-US" dirty="0"/>
              <a:t> handling various error scenarios while processing web services.</a:t>
            </a:r>
          </a:p>
          <a:p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15"/>
          </p:nvPr>
        </p:nvSpPr>
        <p:spPr/>
        <p:txBody>
          <a:bodyPr/>
          <a:lstStyle/>
          <a:p>
            <a:r>
              <a:rPr lang="en-US" sz="1400" b="1" dirty="0" err="1"/>
              <a:t>DBpedia</a:t>
            </a:r>
            <a:r>
              <a:rPr lang="en-US" sz="1400" b="1" dirty="0"/>
              <a:t> API Wrappers</a:t>
            </a:r>
          </a:p>
          <a:p>
            <a:pPr lvl="1"/>
            <a:r>
              <a:rPr lang="en-US" sz="1400" dirty="0"/>
              <a:t>make the </a:t>
            </a:r>
            <a:r>
              <a:rPr lang="en-US" sz="1400" dirty="0" err="1"/>
              <a:t>Dbpedia</a:t>
            </a:r>
            <a:r>
              <a:rPr lang="en-US" sz="1400" dirty="0"/>
              <a:t> access thread-safe</a:t>
            </a:r>
          </a:p>
          <a:p>
            <a:pPr lvl="1"/>
            <a:r>
              <a:rPr lang="en-US" sz="1400" dirty="0"/>
              <a:t>Local and </a:t>
            </a:r>
            <a:r>
              <a:rPr lang="en-US" sz="1400" dirty="0" err="1"/>
              <a:t>hadoop</a:t>
            </a:r>
            <a:r>
              <a:rPr lang="en-US" sz="1400" dirty="0"/>
              <a:t> execution of Wikipedia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705037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CaseStudy</a:t>
            </a:r>
            <a:r>
              <a:rPr lang="en-US" dirty="0" smtClean="0"/>
              <a:t>: </a:t>
            </a:r>
            <a:r>
              <a:rPr lang="en-US" dirty="0"/>
              <a:t> DSFSG </a:t>
            </a:r>
            <a:r>
              <a:rPr lang="en-US" dirty="0" smtClean="0"/>
              <a:t>Project</a:t>
            </a:r>
            <a:endParaRPr lang="en-US" dirty="0"/>
          </a:p>
        </p:txBody>
      </p:sp>
      <p:pic>
        <p:nvPicPr>
          <p:cNvPr id="4" name="Content Placeholder 3" descr="dfsfg.pn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1336" b="-1336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119460069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DSFSG </a:t>
            </a:r>
            <a:r>
              <a:rPr lang="en-US" dirty="0" smtClean="0"/>
              <a:t>Project: Tasks for CB </a:t>
            </a:r>
            <a:r>
              <a:rPr lang="en-US" dirty="0" err="1" smtClean="0"/>
              <a:t>DataScience</a:t>
            </a:r>
            <a:r>
              <a:rPr lang="en-US" dirty="0" smtClean="0"/>
              <a:t> team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282440" y="2201734"/>
            <a:ext cx="3566160" cy="1920240"/>
          </a:xfrm>
        </p:spPr>
        <p:txBody>
          <a:bodyPr/>
          <a:lstStyle/>
          <a:p>
            <a:r>
              <a:rPr lang="en-US" dirty="0"/>
              <a:t> </a:t>
            </a:r>
            <a:r>
              <a:rPr lang="en-US" b="1" dirty="0"/>
              <a:t>Web service execution</a:t>
            </a:r>
          </a:p>
          <a:p>
            <a:pPr marL="800100" lvl="2" indent="-342900">
              <a:buFont typeface="+mj-lt"/>
              <a:buAutoNum type="arabicPeriod"/>
            </a:pPr>
            <a:r>
              <a:rPr lang="en-US" dirty="0"/>
              <a:t>Carotene (CB)</a:t>
            </a:r>
          </a:p>
          <a:p>
            <a:pPr marL="800100" lvl="2" indent="-342900">
              <a:buFont typeface="+mj-lt"/>
              <a:buAutoNum type="arabicPeriod"/>
            </a:pPr>
            <a:r>
              <a:rPr lang="en-US" dirty="0" err="1"/>
              <a:t>Autocoder</a:t>
            </a:r>
            <a:r>
              <a:rPr lang="en-US" dirty="0"/>
              <a:t> (External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13"/>
          </p:nvPr>
        </p:nvSpPr>
        <p:spPr/>
        <p:txBody>
          <a:bodyPr/>
          <a:lstStyle/>
          <a:p>
            <a:pPr lvl="1"/>
            <a:r>
              <a:rPr lang="en-US" b="1" dirty="0" smtClean="0"/>
              <a:t>Data</a:t>
            </a:r>
            <a:endParaRPr lang="en-US" b="1" dirty="0"/>
          </a:p>
          <a:p>
            <a:pPr lvl="2"/>
            <a:r>
              <a:rPr lang="en-US" dirty="0"/>
              <a:t> 22M resumes 2.5M job postings</a:t>
            </a:r>
          </a:p>
          <a:p>
            <a:pPr lvl="2"/>
            <a:r>
              <a:rPr lang="en-US" dirty="0"/>
              <a:t>a total of 101 GB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4"/>
          </p:nvPr>
        </p:nvSpPr>
        <p:spPr/>
        <p:txBody>
          <a:bodyPr/>
          <a:lstStyle/>
          <a:p>
            <a:r>
              <a:rPr lang="en-US" b="1" dirty="0"/>
              <a:t> Data </a:t>
            </a:r>
            <a:r>
              <a:rPr lang="en-US" b="1" dirty="0" smtClean="0"/>
              <a:t>cleaning</a:t>
            </a:r>
          </a:p>
          <a:p>
            <a:pPr lvl="1"/>
            <a:r>
              <a:rPr lang="en-US" dirty="0"/>
              <a:t> remove email </a:t>
            </a:r>
            <a:r>
              <a:rPr lang="en-US" dirty="0" smtClean="0"/>
              <a:t>addresses </a:t>
            </a:r>
            <a:r>
              <a:rPr lang="en-US" dirty="0"/>
              <a:t>and phone </a:t>
            </a:r>
            <a:r>
              <a:rPr lang="en-US" dirty="0" smtClean="0"/>
              <a:t>numbers</a:t>
            </a:r>
          </a:p>
          <a:p>
            <a:pPr lvl="1"/>
            <a:r>
              <a:rPr lang="en-US" dirty="0"/>
              <a:t> names of the resume posters</a:t>
            </a:r>
            <a:endParaRPr lang="en-US" b="1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15"/>
          </p:nvPr>
        </p:nvSpPr>
        <p:spPr/>
        <p:txBody>
          <a:bodyPr/>
          <a:lstStyle/>
          <a:p>
            <a:r>
              <a:rPr lang="en-US" dirty="0"/>
              <a:t> </a:t>
            </a:r>
            <a:r>
              <a:rPr lang="en-US" b="1" dirty="0"/>
              <a:t>Special processing for </a:t>
            </a:r>
            <a:r>
              <a:rPr lang="en-US" b="1" dirty="0" smtClean="0"/>
              <a:t>resumes</a:t>
            </a:r>
          </a:p>
          <a:p>
            <a:pPr lvl="1"/>
            <a:r>
              <a:rPr lang="en-US" dirty="0"/>
              <a:t> </a:t>
            </a:r>
            <a:r>
              <a:rPr lang="en-US" dirty="0" smtClean="0"/>
              <a:t>extract job</a:t>
            </a:r>
            <a:r>
              <a:rPr lang="en-US" dirty="0"/>
              <a:t> </a:t>
            </a:r>
            <a:r>
              <a:rPr lang="en-US" dirty="0" smtClean="0"/>
              <a:t>title </a:t>
            </a:r>
            <a:r>
              <a:rPr lang="en-US" dirty="0"/>
              <a:t>and the job </a:t>
            </a:r>
            <a:r>
              <a:rPr lang="en-US" dirty="0" smtClean="0"/>
              <a:t>description</a:t>
            </a:r>
          </a:p>
          <a:p>
            <a:pPr lvl="1"/>
            <a:r>
              <a:rPr lang="en-US" dirty="0" smtClean="0"/>
              <a:t>limit to last3 jobs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365041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DSFSG </a:t>
            </a:r>
            <a:r>
              <a:rPr lang="en-US" dirty="0" smtClean="0"/>
              <a:t>Project: Defining a </a:t>
            </a:r>
            <a:r>
              <a:rPr lang="en-US" dirty="0" err="1" smtClean="0"/>
              <a:t>webservice</a:t>
            </a:r>
            <a:r>
              <a:rPr lang="en-US" dirty="0" smtClean="0"/>
              <a:t> using </a:t>
            </a:r>
            <a:r>
              <a:rPr lang="en-US" dirty="0" err="1" smtClean="0"/>
              <a:t>WebScalding</a:t>
            </a:r>
            <a:endParaRPr lang="en-US" dirty="0"/>
          </a:p>
        </p:txBody>
      </p:sp>
      <p:pic>
        <p:nvPicPr>
          <p:cNvPr id="6" name="Content Placeholder 5" descr="carotenews.pn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8998" r="-8998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117989976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Case study 1: DSFSG </a:t>
            </a:r>
            <a:r>
              <a:rPr lang="en-US" dirty="0"/>
              <a:t>Project</a:t>
            </a:r>
            <a:r>
              <a:rPr lang="en-US" dirty="0" smtClean="0"/>
              <a:t>: Defining a </a:t>
            </a:r>
            <a:r>
              <a:rPr lang="en-US" dirty="0" err="1" smtClean="0"/>
              <a:t>Webservice</a:t>
            </a:r>
            <a:r>
              <a:rPr lang="en-US" dirty="0" smtClean="0"/>
              <a:t> </a:t>
            </a:r>
            <a:r>
              <a:rPr lang="en-US" dirty="0" err="1" smtClean="0"/>
              <a:t>WebScalding</a:t>
            </a:r>
            <a:r>
              <a:rPr lang="en-US" dirty="0" smtClean="0"/>
              <a:t> execution job</a:t>
            </a:r>
            <a:endParaRPr lang="en-US" dirty="0"/>
          </a:p>
        </p:txBody>
      </p:sp>
      <p:pic>
        <p:nvPicPr>
          <p:cNvPr id="4" name="Content Placeholder 3" descr="scaldingjob.pn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0904" r="-10904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294879252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Plaza">
  <a:themeElements>
    <a:clrScheme name="Plaza">
      <a:dk1>
        <a:sysClr val="windowText" lastClr="000000"/>
      </a:dk1>
      <a:lt1>
        <a:sysClr val="window" lastClr="FFFFFF"/>
      </a:lt1>
      <a:dk2>
        <a:srgbClr val="333333"/>
      </a:dk2>
      <a:lt2>
        <a:srgbClr val="CCCCCC"/>
      </a:lt2>
      <a:accent1>
        <a:srgbClr val="990000"/>
      </a:accent1>
      <a:accent2>
        <a:srgbClr val="580101"/>
      </a:accent2>
      <a:accent3>
        <a:srgbClr val="E94A00"/>
      </a:accent3>
      <a:accent4>
        <a:srgbClr val="EB8F00"/>
      </a:accent4>
      <a:accent5>
        <a:srgbClr val="A4A4A4"/>
      </a:accent5>
      <a:accent6>
        <a:srgbClr val="666666"/>
      </a:accent6>
      <a:hlink>
        <a:srgbClr val="D01010"/>
      </a:hlink>
      <a:folHlink>
        <a:srgbClr val="E6682E"/>
      </a:folHlink>
    </a:clrScheme>
    <a:fontScheme name="Plaza">
      <a:majorFont>
        <a:latin typeface="Century Gothic"/>
        <a:ea typeface=""/>
        <a:cs typeface=""/>
        <a:font script="Jpan" typeface="メイリオ"/>
        <a:font script="Hans" typeface="宋体"/>
        <a:font script="Hant" typeface="新細明體"/>
      </a:majorFont>
      <a:minorFont>
        <a:latin typeface="Century Gothic"/>
        <a:ea typeface=""/>
        <a:cs typeface=""/>
        <a:font script="Jpan" typeface="メイリオ"/>
        <a:font script="Hans" typeface="宋体"/>
        <a:font script="Hant" typeface="新細明體"/>
      </a:minorFont>
    </a:fontScheme>
    <a:fmtScheme name="Plaza">
      <a: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60000"/>
                <a:satMod val="135000"/>
              </a:schemeClr>
            </a:gs>
            <a:gs pos="100000">
              <a:schemeClr val="phClr">
                <a:tint val="100000"/>
                <a:shade val="100000"/>
                <a:satMod val="135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70000"/>
                <a:satMod val="120000"/>
              </a:schemeClr>
            </a:gs>
            <a:gs pos="35000">
              <a:schemeClr val="phClr">
                <a:shade val="100000"/>
                <a:satMod val="150000"/>
              </a:schemeClr>
            </a:gs>
            <a:gs pos="70000">
              <a:schemeClr val="phClr">
                <a:tint val="100000"/>
                <a:shade val="100000"/>
                <a:satMod val="200000"/>
                <a:greenMod val="100000"/>
              </a:schemeClr>
            </a:gs>
            <a:gs pos="100000">
              <a:schemeClr val="phClr">
                <a:tint val="100000"/>
                <a:shade val="100000"/>
                <a:satMod val="250000"/>
                <a:greenMod val="100000"/>
              </a:schemeClr>
            </a:gs>
          </a:gsLst>
          <a:lin ang="16200000" scaled="1"/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190500" dist="63500" dir="5400000">
              <a:srgbClr val="FFFFFF">
                <a:alpha val="65000"/>
              </a:srgbClr>
            </a:innerShdw>
          </a:effectLst>
          <a:scene3d>
            <a:camera prst="orthographicFront">
              <a:rot lat="0" lon="0" rev="0"/>
            </a:camera>
            <a:lightRig rig="twoPt" dir="r">
              <a:rot lat="0" lon="0" rev="6000000"/>
            </a:lightRig>
          </a:scene3d>
          <a:sp3d prstMaterial="matte">
            <a:bevelT w="0" h="0" prst="relaxedInset"/>
          </a:sp3d>
        </a:effectStyle>
        <a:effectStyle>
          <a:effectLst>
            <a:innerShdw blurRad="50800" dist="25400" dir="13500000">
              <a:srgbClr val="FFFFFF">
                <a:alpha val="75000"/>
              </a:srgbClr>
            </a:innerShdw>
            <a:outerShdw blurRad="88900" dist="38100" dir="6600000" sx="101000" sy="101000" rotWithShape="0">
              <a:srgbClr val="000000">
                <a:alpha val="50000"/>
              </a:srgbClr>
            </a:outerShdw>
          </a:effectLst>
          <a:scene3d>
            <a:camera prst="perspectiveFront" fov="3000000"/>
            <a:lightRig rig="morning" dir="tl">
              <a:rot lat="0" lon="0" rev="1800000"/>
            </a:lightRig>
          </a:scene3d>
          <a:sp3d contourW="38100" prstMaterial="softEdge">
            <a:bevelT w="25400" h="38100"/>
            <a:contourClr>
              <a:schemeClr val="phClr">
                <a:tint val="6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Plaza.thmx</Template>
  <TotalTime>337</TotalTime>
  <Words>669</Words>
  <Application>Microsoft Macintosh PowerPoint</Application>
  <PresentationFormat>On-screen Show (4:3)</PresentationFormat>
  <Paragraphs>162</Paragraphs>
  <Slides>19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Plaza</vt:lpstr>
      <vt:lpstr>WebScalding: A Framework for Big Data Web Services</vt:lpstr>
      <vt:lpstr>Webscalding overview</vt:lpstr>
      <vt:lpstr>How cascading solves WORA?</vt:lpstr>
      <vt:lpstr>WebScalding overview</vt:lpstr>
      <vt:lpstr>WebScalding libraries</vt:lpstr>
      <vt:lpstr>CaseStudy:  DSFSG Project</vt:lpstr>
      <vt:lpstr>DSFSG Project: Tasks for CB DataScience team</vt:lpstr>
      <vt:lpstr>DSFSG Project: Defining a webservice using WebScalding</vt:lpstr>
      <vt:lpstr>Case study 1: DSFSG Project: Defining a Webservice WebScalding execution job</vt:lpstr>
      <vt:lpstr>DSFSG Project: Execution time Comparison</vt:lpstr>
      <vt:lpstr>DSFSG Project Speedup: WebScalding  Hadoop v/s Python Sequential</vt:lpstr>
      <vt:lpstr>Case study 2:  Accessing HIVE tables- German skills project</vt:lpstr>
      <vt:lpstr>German skills project- workflow overview</vt:lpstr>
      <vt:lpstr>German skills project- Defining HIVE tables using WebScalding</vt:lpstr>
      <vt:lpstr>German skills project- Hostsite and lang-detect comparison</vt:lpstr>
      <vt:lpstr>Case Study 3: Reading Large XML files- Wiki search</vt:lpstr>
      <vt:lpstr>Wiki search: Summary of Wiki templates and Wiki Categories</vt:lpstr>
      <vt:lpstr>Conclusion</vt:lpstr>
      <vt:lpstr>Questions?</vt:lpstr>
    </vt:vector>
  </TitlesOfParts>
  <Company>CareerBuilder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Webscalding</dc:title>
  <dc:creator>Ferosh Jacob</dc:creator>
  <cp:lastModifiedBy>Ferosh Jacob</cp:lastModifiedBy>
  <cp:revision>30</cp:revision>
  <dcterms:created xsi:type="dcterms:W3CDTF">2014-10-28T13:27:58Z</dcterms:created>
  <dcterms:modified xsi:type="dcterms:W3CDTF">2015-03-30T21:47:35Z</dcterms:modified>
</cp:coreProperties>
</file>