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xlsx" ContentType="application/vnd.openxmlformats-officedocument.spreadsheetml.sheet"/>
  <Default Extension="vml" ContentType="application/vnd.openxmlformats-officedocument.vmlDrawin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1"/>
  </p:notesMasterIdLst>
  <p:sldIdLst>
    <p:sldId id="256" r:id="rId3"/>
    <p:sldId id="258" r:id="rId4"/>
    <p:sldId id="298" r:id="rId5"/>
    <p:sldId id="259" r:id="rId6"/>
    <p:sldId id="261" r:id="rId7"/>
    <p:sldId id="299" r:id="rId8"/>
    <p:sldId id="272" r:id="rId9"/>
    <p:sldId id="265" r:id="rId10"/>
    <p:sldId id="300" r:id="rId11"/>
    <p:sldId id="262" r:id="rId12"/>
    <p:sldId id="263" r:id="rId13"/>
    <p:sldId id="266"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308" r:id="rId28"/>
    <p:sldId id="282" r:id="rId29"/>
    <p:sldId id="305" r:id="rId30"/>
    <p:sldId id="307" r:id="rId31"/>
    <p:sldId id="306" r:id="rId32"/>
    <p:sldId id="304"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301" r:id="rId49"/>
    <p:sldId id="302" r:id="rId50"/>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7F3"/>
    <a:srgbClr val="F58220"/>
    <a:srgbClr val="F68E3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0" autoAdjust="0"/>
    <p:restoredTop sz="93269" autoAdjust="0"/>
  </p:normalViewPr>
  <p:slideViewPr>
    <p:cSldViewPr>
      <p:cViewPr>
        <p:scale>
          <a:sx n="100" d="100"/>
          <a:sy n="100" d="100"/>
        </p:scale>
        <p:origin x="1648" y="5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A72ABC98-FFAF-42F0-A5DC-FB5C8D487B5B}" type="datetimeFigureOut">
              <a:rPr lang="en-US" smtClean="0"/>
              <a:t>5/17/16</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657A7388-0ABE-4DCF-9E5A-7A70820B5699}" type="slidenum">
              <a:rPr lang="en-US" smtClean="0"/>
              <a:t>‹#›</a:t>
            </a:fld>
            <a:endParaRPr lang="en-US"/>
          </a:p>
        </p:txBody>
      </p:sp>
    </p:spTree>
    <p:extLst>
      <p:ext uri="{BB962C8B-B14F-4D97-AF65-F5344CB8AC3E}">
        <p14:creationId xmlns:p14="http://schemas.microsoft.com/office/powerpoint/2010/main" val="134074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A7388-0ABE-4DCF-9E5A-7A70820B5699}" type="slidenum">
              <a:rPr lang="en-US" smtClean="0"/>
              <a:t>35</a:t>
            </a:fld>
            <a:endParaRPr lang="en-US"/>
          </a:p>
        </p:txBody>
      </p:sp>
    </p:spTree>
    <p:extLst>
      <p:ext uri="{BB962C8B-B14F-4D97-AF65-F5344CB8AC3E}">
        <p14:creationId xmlns:p14="http://schemas.microsoft.com/office/powerpoint/2010/main" val="15867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A7388-0ABE-4DCF-9E5A-7A70820B5699}" type="slidenum">
              <a:rPr lang="en-US" smtClean="0"/>
              <a:t>46</a:t>
            </a:fld>
            <a:endParaRPr lang="en-US"/>
          </a:p>
        </p:txBody>
      </p:sp>
    </p:spTree>
    <p:extLst>
      <p:ext uri="{BB962C8B-B14F-4D97-AF65-F5344CB8AC3E}">
        <p14:creationId xmlns:p14="http://schemas.microsoft.com/office/powerpoint/2010/main" val="79819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38200" y="1676400"/>
            <a:ext cx="5867400" cy="2289175"/>
          </a:xfrm>
        </p:spPr>
        <p:txBody>
          <a:bodyPr anchor="b">
            <a:normAutofit/>
          </a:bodyPr>
          <a:lstStyle>
            <a:lvl1pPr algn="l">
              <a:defRPr sz="4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4504944"/>
            <a:ext cx="6400800" cy="1085088"/>
          </a:xfrm>
        </p:spPr>
        <p:txBody>
          <a:bodyPr>
            <a:normAutofit/>
          </a:bodyPr>
          <a:lstStyle>
            <a:lvl1pPr marL="0" indent="0" algn="l">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5107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 Foot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23672" y="6056376"/>
            <a:ext cx="7543800" cy="365125"/>
          </a:xfrm>
          <a:prstGeom prst="rect">
            <a:avLst/>
          </a:prstGeom>
        </p:spPr>
        <p:txBody>
          <a:bodyPr/>
          <a:lstStyle>
            <a:lvl1pPr>
              <a:defRPr sz="1600" b="1">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BDDE3B-6E17-4A89-9F93-DBB317C0A6AD}" type="slidenum">
              <a:rPr lang="en-US" smtClean="0"/>
              <a:pPr/>
              <a:t>‹#›</a:t>
            </a:fld>
            <a:endParaRPr lang="en-US"/>
          </a:p>
        </p:txBody>
      </p:sp>
    </p:spTree>
    <p:extLst>
      <p:ext uri="{BB962C8B-B14F-4D97-AF65-F5344CB8AC3E}">
        <p14:creationId xmlns:p14="http://schemas.microsoft.com/office/powerpoint/2010/main" val="5966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60576" y="1524000"/>
            <a:ext cx="6108192" cy="3429000"/>
          </a:xfrm>
        </p:spPr>
        <p:txBody>
          <a:bodyPr>
            <a:normAutofit/>
          </a:bodyPr>
          <a:lstStyle>
            <a:lvl1pPr>
              <a:defRPr sz="4000">
                <a:solidFill>
                  <a:schemeClr val="tx2"/>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413307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213840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44424" y="1066800"/>
            <a:ext cx="40386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35424" y="1066800"/>
            <a:ext cx="40386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111189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9664" y="106680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9664" y="1706562"/>
            <a:ext cx="4040188" cy="3951288"/>
          </a:xfrm>
        </p:spPr>
        <p:txBody>
          <a:bodyPr/>
          <a:lstStyle>
            <a:lvl1pPr marL="274320" indent="-274320">
              <a:buClr>
                <a:schemeClr val="tx2"/>
              </a:buClr>
              <a:buFont typeface="Wingdings" panose="05000000000000000000" pitchFamily="2" charset="2"/>
              <a:buChar cha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47489" y="106680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47489" y="1706562"/>
            <a:ext cx="4041775" cy="3951288"/>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402899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1739928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Foot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23672" y="6056376"/>
            <a:ext cx="7543800" cy="365125"/>
          </a:xfrm>
          <a:prstGeom prst="rect">
            <a:avLst/>
          </a:prstGeom>
        </p:spPr>
        <p:txBody>
          <a:bodyPr/>
          <a:lstStyle>
            <a:lvl1pPr>
              <a:defRPr sz="1600" b="1">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BDDE3B-6E17-4A89-9F93-DBB317C0A6AD}" type="slidenum">
              <a:rPr lang="en-US" smtClean="0"/>
              <a:pPr/>
              <a:t>‹#›</a:t>
            </a:fld>
            <a:endParaRPr lang="en-US"/>
          </a:p>
        </p:txBody>
      </p:sp>
    </p:spTree>
    <p:extLst>
      <p:ext uri="{BB962C8B-B14F-4D97-AF65-F5344CB8AC3E}">
        <p14:creationId xmlns:p14="http://schemas.microsoft.com/office/powerpoint/2010/main" val="193452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60576" y="1524000"/>
            <a:ext cx="6108192" cy="3429000"/>
          </a:xfrm>
        </p:spPr>
        <p:txBody>
          <a:bodyPr>
            <a:normAutofit/>
          </a:bodyPr>
          <a:lstStyle>
            <a:lvl1pPr>
              <a:defRPr sz="4000">
                <a:solidFill>
                  <a:schemeClr val="tx2"/>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15568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208010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Slide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44424" y="1066800"/>
            <a:ext cx="40386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35424" y="1066800"/>
            <a:ext cx="40386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177171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9664" y="106680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9664" y="1706562"/>
            <a:ext cx="4040188" cy="3951288"/>
          </a:xfrm>
        </p:spPr>
        <p:txBody>
          <a:bodyPr/>
          <a:lstStyle>
            <a:lvl1pPr marL="274320" indent="-274320">
              <a:buClr>
                <a:schemeClr val="tx2"/>
              </a:buClr>
              <a:buFont typeface="Wingdings" panose="05000000000000000000" pitchFamily="2" charset="2"/>
              <a:buChar cha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47489" y="106680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47489" y="1706562"/>
            <a:ext cx="4041775" cy="3951288"/>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10956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38200" y="1676400"/>
            <a:ext cx="5867400" cy="2289175"/>
          </a:xfrm>
        </p:spPr>
        <p:txBody>
          <a:bodyPr anchor="b">
            <a:normAutofit/>
          </a:bodyPr>
          <a:lstStyle>
            <a:lvl1pPr algn="l">
              <a:defRPr sz="4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4504944"/>
            <a:ext cx="6400800" cy="1085088"/>
          </a:xfrm>
        </p:spPr>
        <p:txBody>
          <a:bodyPr>
            <a:normAutofit/>
          </a:bodyPr>
          <a:lstStyle>
            <a:lvl1pPr marL="0" indent="0" algn="l">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3305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12720711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92608" y="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2608" y="102076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5240" y="6548374"/>
            <a:ext cx="2133600" cy="365125"/>
          </a:xfrm>
          <a:prstGeom prst="rect">
            <a:avLst/>
          </a:prstGeom>
        </p:spPr>
        <p:txBody>
          <a:bodyPr vert="horz" lIns="91440" tIns="45720" rIns="91440" bIns="45720" rtlCol="0" anchor="ctr"/>
          <a:lstStyle>
            <a:lvl1pPr algn="l">
              <a:defRPr sz="900" b="1">
                <a:solidFill>
                  <a:schemeClr val="tx1"/>
                </a:solidFill>
                <a:latin typeface="Arial" panose="020B0604020202020204" pitchFamily="34" charset="0"/>
                <a:cs typeface="Arial" panose="020B0604020202020204" pitchFamily="34" charset="0"/>
              </a:defRPr>
            </a:lvl1pPr>
          </a:lstStyle>
          <a:p>
            <a:fld id="{C6BDDE3B-6E17-4A89-9F93-DBB317C0A6AD}" type="slidenum">
              <a:rPr lang="en-US" smtClean="0"/>
              <a:pPr/>
              <a:t>‹#›</a:t>
            </a:fld>
            <a:endParaRPr lang="en-US" dirty="0"/>
          </a:p>
        </p:txBody>
      </p:sp>
    </p:spTree>
    <p:extLst>
      <p:ext uri="{BB962C8B-B14F-4D97-AF65-F5344CB8AC3E}">
        <p14:creationId xmlns:p14="http://schemas.microsoft.com/office/powerpoint/2010/main" val="44496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61" r:id="rId5"/>
    <p:sldLayoutId id="2147483652" r:id="rId6"/>
    <p:sldLayoutId id="2147483653" r:id="rId7"/>
  </p:sldLayoutIdLst>
  <p:hf hdr="0" ftr="0" dt="0"/>
  <p:txStyles>
    <p:titleStyle>
      <a:lvl1pPr algn="l" defTabSz="914400" rtl="0" eaLnBrk="1" latinLnBrk="0" hangingPunct="1">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spcBef>
          <a:spcPts val="0"/>
        </a:spcBef>
        <a:spcAft>
          <a:spcPts val="600"/>
        </a:spcAft>
        <a:buClr>
          <a:schemeClr val="tx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92608" y="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2608" y="102076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5240" y="6548374"/>
            <a:ext cx="2133600" cy="365125"/>
          </a:xfrm>
          <a:prstGeom prst="rect">
            <a:avLst/>
          </a:prstGeom>
        </p:spPr>
        <p:txBody>
          <a:bodyPr vert="horz" lIns="91440" tIns="45720" rIns="91440" bIns="45720" rtlCol="0" anchor="ctr"/>
          <a:lstStyle>
            <a:lvl1pPr algn="l">
              <a:defRPr sz="900" b="1">
                <a:solidFill>
                  <a:schemeClr val="tx1"/>
                </a:solidFill>
                <a:latin typeface="Arial" panose="020B0604020202020204" pitchFamily="34" charset="0"/>
                <a:cs typeface="Arial" panose="020B0604020202020204" pitchFamily="34" charset="0"/>
              </a:defRPr>
            </a:lvl1pPr>
          </a:lstStyle>
          <a:p>
            <a:fld id="{C6BDDE3B-6E17-4A89-9F93-DBB317C0A6AD}" type="slidenum">
              <a:rPr lang="en-US" smtClean="0"/>
              <a:pPr/>
              <a:t>‹#›</a:t>
            </a:fld>
            <a:endParaRPr lang="en-US" dirty="0"/>
          </a:p>
        </p:txBody>
      </p:sp>
    </p:spTree>
    <p:extLst>
      <p:ext uri="{BB962C8B-B14F-4D97-AF65-F5344CB8AC3E}">
        <p14:creationId xmlns:p14="http://schemas.microsoft.com/office/powerpoint/2010/main" val="38787141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ftr="0" dt="0"/>
  <p:txStyles>
    <p:titleStyle>
      <a:lvl1pPr algn="l" defTabSz="914400" rtl="0" eaLnBrk="1" latinLnBrk="0" hangingPunct="1">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spcBef>
          <a:spcPts val="0"/>
        </a:spcBef>
        <a:spcAft>
          <a:spcPts val="600"/>
        </a:spcAft>
        <a:buClr>
          <a:schemeClr val="tx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github.com/feroshjacob/AJUGDemo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086600" cy="2289175"/>
          </a:xfrm>
        </p:spPr>
        <p:txBody>
          <a:bodyPr/>
          <a:lstStyle/>
          <a:p>
            <a:r>
              <a:rPr lang="en-US" dirty="0" smtClean="0"/>
              <a:t/>
            </a:r>
            <a:br>
              <a:rPr lang="en-US" dirty="0" smtClean="0"/>
            </a:br>
            <a:r>
              <a:rPr lang="en-US" dirty="0" smtClean="0"/>
              <a:t>Machine Learning Techniques in Java</a:t>
            </a:r>
            <a:br>
              <a:rPr lang="en-US" dirty="0" smtClean="0"/>
            </a:br>
            <a:endParaRPr lang="en-US" sz="2000" dirty="0"/>
          </a:p>
        </p:txBody>
      </p:sp>
      <p:sp>
        <p:nvSpPr>
          <p:cNvPr id="3" name="TextBox 2"/>
          <p:cNvSpPr txBox="1"/>
          <p:nvPr/>
        </p:nvSpPr>
        <p:spPr>
          <a:xfrm>
            <a:off x="1295400" y="4343400"/>
            <a:ext cx="5160387" cy="646331"/>
          </a:xfrm>
          <a:prstGeom prst="rect">
            <a:avLst/>
          </a:prstGeom>
          <a:noFill/>
        </p:spPr>
        <p:txBody>
          <a:bodyPr wrap="none" rtlCol="0">
            <a:spAutoFit/>
          </a:bodyPr>
          <a:lstStyle/>
          <a:p>
            <a:pPr algn="ctr"/>
            <a:r>
              <a:rPr lang="en-US" b="1" dirty="0" smtClean="0"/>
              <a:t>Ramesh </a:t>
            </a:r>
            <a:r>
              <a:rPr lang="en-US" b="1" dirty="0" err="1" smtClean="0"/>
              <a:t>Gundeti</a:t>
            </a:r>
            <a:r>
              <a:rPr lang="en-US" b="1" dirty="0" smtClean="0"/>
              <a:t> &amp; </a:t>
            </a:r>
            <a:r>
              <a:rPr lang="en-US" b="1" dirty="0" err="1" smtClean="0"/>
              <a:t>Ferosh</a:t>
            </a:r>
            <a:r>
              <a:rPr lang="en-US" b="1" dirty="0" smtClean="0"/>
              <a:t> Jacob</a:t>
            </a:r>
          </a:p>
          <a:p>
            <a:pPr algn="ctr"/>
            <a:r>
              <a:rPr lang="en-US" b="1" dirty="0" smtClean="0"/>
              <a:t>Search and Personalization, The Home Depot</a:t>
            </a:r>
            <a:endParaRPr lang="en-US" b="1" dirty="0"/>
          </a:p>
        </p:txBody>
      </p:sp>
    </p:spTree>
    <p:extLst>
      <p:ext uri="{BB962C8B-B14F-4D97-AF65-F5344CB8AC3E}">
        <p14:creationId xmlns:p14="http://schemas.microsoft.com/office/powerpoint/2010/main" val="2787545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a:t>
            </a:r>
            <a:r>
              <a:rPr lang="en-US" dirty="0" smtClean="0"/>
              <a:t>:</a:t>
            </a:r>
            <a:r>
              <a:rPr lang="en-US" dirty="0"/>
              <a:t/>
            </a:r>
            <a:br>
              <a:rPr lang="en-US" dirty="0"/>
            </a:br>
            <a:r>
              <a:rPr lang="en-US" dirty="0" err="1"/>
              <a:t>HomeDepot.com</a:t>
            </a:r>
            <a:r>
              <a:rPr lang="en-US" dirty="0"/>
              <a:t> </a:t>
            </a:r>
            <a:r>
              <a:rPr lang="en-US" dirty="0" smtClean="0"/>
              <a:t>Recommendations</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10</a:t>
            </a:fld>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149" y="1295400"/>
            <a:ext cx="3308422" cy="3317875"/>
          </a:xfrm>
        </p:spPr>
      </p:pic>
      <p:sp>
        <p:nvSpPr>
          <p:cNvPr id="6" name="TextBox 5"/>
          <p:cNvSpPr txBox="1"/>
          <p:nvPr/>
        </p:nvSpPr>
        <p:spPr>
          <a:xfrm>
            <a:off x="3772571" y="1828800"/>
            <a:ext cx="5446059" cy="2246769"/>
          </a:xfrm>
          <a:prstGeom prst="rect">
            <a:avLst/>
          </a:prstGeom>
          <a:noFill/>
        </p:spPr>
        <p:txBody>
          <a:bodyPr wrap="square" rtlCol="0">
            <a:spAutoFit/>
          </a:bodyPr>
          <a:lstStyle/>
          <a:p>
            <a:pPr marL="285750" indent="-285750">
              <a:buFont typeface="Arial" charset="0"/>
              <a:buChar char="•"/>
            </a:pPr>
            <a:r>
              <a:rPr lang="en-US" sz="2800" dirty="0"/>
              <a:t>There is no store associate </a:t>
            </a:r>
            <a:r>
              <a:rPr lang="en-US" sz="2800" dirty="0" smtClean="0"/>
              <a:t>on </a:t>
            </a:r>
            <a:r>
              <a:rPr lang="en-US" sz="2800" dirty="0" err="1" smtClean="0"/>
              <a:t>HD.com</a:t>
            </a:r>
            <a:r>
              <a:rPr lang="en-US" sz="2800" dirty="0" smtClean="0"/>
              <a:t> site </a:t>
            </a:r>
            <a:endParaRPr lang="en-US" sz="2800" dirty="0"/>
          </a:p>
          <a:p>
            <a:pPr marL="285750" indent="-285750">
              <a:buFont typeface="Arial" charset="0"/>
              <a:buChar char="•"/>
            </a:pPr>
            <a:r>
              <a:rPr lang="en-US" sz="2800" dirty="0" smtClean="0"/>
              <a:t>20</a:t>
            </a:r>
            <a:r>
              <a:rPr lang="en-US" sz="2800" dirty="0"/>
              <a:t>% </a:t>
            </a:r>
            <a:r>
              <a:rPr lang="en-US" sz="2800" dirty="0" smtClean="0"/>
              <a:t>of </a:t>
            </a:r>
            <a:r>
              <a:rPr lang="en-US" sz="2800" dirty="0" err="1" smtClean="0"/>
              <a:t>HD.com</a:t>
            </a:r>
            <a:r>
              <a:rPr lang="en-US" sz="2800" dirty="0" smtClean="0"/>
              <a:t> revenue is generated through recommendations.</a:t>
            </a:r>
            <a:endParaRPr lang="en-US" sz="2800" dirty="0"/>
          </a:p>
        </p:txBody>
      </p:sp>
    </p:spTree>
    <p:extLst>
      <p:ext uri="{BB962C8B-B14F-4D97-AF65-F5344CB8AC3E}">
        <p14:creationId xmlns:p14="http://schemas.microsoft.com/office/powerpoint/2010/main" val="15704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br>
              <a:rPr lang="en-US" dirty="0"/>
            </a:br>
            <a:r>
              <a:rPr lang="en-US" dirty="0" err="1"/>
              <a:t>HomeDepot.com</a:t>
            </a:r>
            <a:r>
              <a:rPr lang="en-US" dirty="0"/>
              <a:t> </a:t>
            </a:r>
            <a:r>
              <a:rPr lang="en-US" dirty="0" smtClean="0"/>
              <a:t>Recommendations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Frequently bought together</a:t>
            </a:r>
          </a:p>
          <a:p>
            <a:endParaRPr lang="en-US" dirty="0"/>
          </a:p>
          <a:p>
            <a:r>
              <a:rPr lang="en-US" dirty="0" smtClean="0"/>
              <a:t>Item related groups</a:t>
            </a:r>
          </a:p>
          <a:p>
            <a:endParaRPr lang="en-US" dirty="0"/>
          </a:p>
          <a:p>
            <a:r>
              <a:rPr lang="en-US" dirty="0" smtClean="0"/>
              <a:t>Frequently compared</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11</a:t>
            </a:fld>
            <a:endParaRPr lang="en-US"/>
          </a:p>
        </p:txBody>
      </p:sp>
      <p:pic>
        <p:nvPicPr>
          <p:cNvPr id="5" name="Picture 4"/>
          <p:cNvPicPr>
            <a:picLocks noChangeAspect="1"/>
          </p:cNvPicPr>
          <p:nvPr/>
        </p:nvPicPr>
        <p:blipFill>
          <a:blip r:embed="rId2"/>
          <a:stretch>
            <a:fillRect/>
          </a:stretch>
        </p:blipFill>
        <p:spPr>
          <a:xfrm>
            <a:off x="3294196" y="2468186"/>
            <a:ext cx="5849804" cy="16311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433" y="2442786"/>
            <a:ext cx="5342671" cy="2655047"/>
          </a:xfrm>
          <a:prstGeom prst="rect">
            <a:avLst/>
          </a:prstGeom>
        </p:spPr>
      </p:pic>
      <p:pic>
        <p:nvPicPr>
          <p:cNvPr id="7" name="Picture 6"/>
          <p:cNvPicPr>
            <a:picLocks noChangeAspect="1"/>
          </p:cNvPicPr>
          <p:nvPr/>
        </p:nvPicPr>
        <p:blipFill>
          <a:blip r:embed="rId4"/>
          <a:stretch>
            <a:fillRect/>
          </a:stretch>
        </p:blipFill>
        <p:spPr>
          <a:xfrm>
            <a:off x="3503133" y="2357701"/>
            <a:ext cx="5262656" cy="2825215"/>
          </a:xfrm>
          <a:prstGeom prst="rect">
            <a:avLst/>
          </a:prstGeom>
        </p:spPr>
      </p:pic>
    </p:spTree>
    <p:extLst>
      <p:ext uri="{BB962C8B-B14F-4D97-AF65-F5344CB8AC3E}">
        <p14:creationId xmlns:p14="http://schemas.microsoft.com/office/powerpoint/2010/main" val="13292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r>
              <a:rPr lang="en-US" dirty="0" smtClean="0"/>
              <a:t/>
            </a:r>
            <a:br>
              <a:rPr lang="en-US" dirty="0" smtClean="0"/>
            </a:br>
            <a:r>
              <a:rPr lang="en-US" dirty="0" smtClean="0"/>
              <a:t>Mahout </a:t>
            </a:r>
            <a:r>
              <a:rPr lang="en-US" dirty="0"/>
              <a:t>I</a:t>
            </a:r>
            <a:r>
              <a:rPr lang="en-US" dirty="0" smtClean="0"/>
              <a:t>ntroduction</a:t>
            </a:r>
            <a:endParaRPr lang="en-US" dirty="0"/>
          </a:p>
        </p:txBody>
      </p:sp>
      <p:sp>
        <p:nvSpPr>
          <p:cNvPr id="3" name="Content Placeholder 2"/>
          <p:cNvSpPr>
            <a:spLocks noGrp="1"/>
          </p:cNvSpPr>
          <p:nvPr>
            <p:ph idx="1"/>
          </p:nvPr>
        </p:nvSpPr>
        <p:spPr>
          <a:xfrm>
            <a:off x="292608" y="1020762"/>
            <a:ext cx="8229600" cy="4846638"/>
          </a:xfrm>
        </p:spPr>
        <p:txBody>
          <a:bodyPr/>
          <a:lstStyle/>
          <a:p>
            <a:endParaRPr lang="en-US" dirty="0" smtClean="0"/>
          </a:p>
          <a:p>
            <a:r>
              <a:rPr lang="en-US" dirty="0" smtClean="0"/>
              <a:t>Mahout</a:t>
            </a:r>
          </a:p>
          <a:p>
            <a:pPr lvl="1"/>
            <a:r>
              <a:rPr lang="en-US" dirty="0" smtClean="0"/>
              <a:t>Apache license</a:t>
            </a:r>
          </a:p>
          <a:p>
            <a:pPr lvl="1"/>
            <a:r>
              <a:rPr lang="en-US" dirty="0" smtClean="0"/>
              <a:t>Java library</a:t>
            </a:r>
          </a:p>
          <a:p>
            <a:pPr lvl="1"/>
            <a:r>
              <a:rPr lang="en-US" dirty="0" smtClean="0"/>
              <a:t>Also has implementation in Hadoop, Spark, H2O</a:t>
            </a:r>
          </a:p>
          <a:p>
            <a:pPr lvl="1"/>
            <a:endParaRPr lang="en-US" dirty="0" smtClean="0"/>
          </a:p>
          <a:p>
            <a:r>
              <a:rPr lang="en-US" dirty="0" smtClean="0"/>
              <a:t>Recommendations using Mahout</a:t>
            </a:r>
          </a:p>
          <a:p>
            <a:pPr lvl="1"/>
            <a:r>
              <a:rPr lang="en-US" dirty="0" smtClean="0"/>
              <a:t>Data preparation</a:t>
            </a:r>
          </a:p>
          <a:p>
            <a:pPr lvl="1"/>
            <a:r>
              <a:rPr lang="en-US" dirty="0" smtClean="0"/>
              <a:t>Training models</a:t>
            </a:r>
          </a:p>
          <a:p>
            <a:pPr lvl="1"/>
            <a:r>
              <a:rPr lang="en-US" dirty="0" smtClean="0"/>
              <a:t>Evaluating/Testing</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12</a:t>
            </a:fld>
            <a:endParaRPr lang="en-US"/>
          </a:p>
        </p:txBody>
      </p:sp>
    </p:spTree>
    <p:extLst>
      <p:ext uri="{BB962C8B-B14F-4D97-AF65-F5344CB8AC3E}">
        <p14:creationId xmlns:p14="http://schemas.microsoft.com/office/powerpoint/2010/main" val="9207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r>
              <a:rPr lang="en-US" dirty="0" smtClean="0"/>
              <a:t/>
            </a:r>
            <a:br>
              <a:rPr lang="en-US" dirty="0" smtClean="0"/>
            </a:br>
            <a:r>
              <a:rPr lang="en-US" dirty="0" smtClean="0"/>
              <a:t>Data preparation</a:t>
            </a:r>
            <a:endParaRPr lang="en-US" dirty="0"/>
          </a:p>
        </p:txBody>
      </p:sp>
      <p:sp>
        <p:nvSpPr>
          <p:cNvPr id="3" name="Content Placeholder 2"/>
          <p:cNvSpPr>
            <a:spLocks noGrp="1"/>
          </p:cNvSpPr>
          <p:nvPr>
            <p:ph idx="1"/>
          </p:nvPr>
        </p:nvSpPr>
        <p:spPr>
          <a:xfrm>
            <a:off x="292608" y="1020762"/>
            <a:ext cx="8470392" cy="4465638"/>
          </a:xfrm>
        </p:spPr>
        <p:txBody>
          <a:bodyPr/>
          <a:lstStyle/>
          <a:p>
            <a:endParaRPr lang="en-US" dirty="0" smtClean="0"/>
          </a:p>
          <a:p>
            <a:endParaRPr lang="en-US" dirty="0" smtClean="0"/>
          </a:p>
          <a:p>
            <a:r>
              <a:rPr lang="en-US" dirty="0"/>
              <a:t>“Garbage in – Garbage out”</a:t>
            </a:r>
          </a:p>
          <a:p>
            <a:endParaRPr lang="en-US" dirty="0" smtClean="0"/>
          </a:p>
          <a:p>
            <a:r>
              <a:rPr lang="en-US" dirty="0" smtClean="0"/>
              <a:t>Select data</a:t>
            </a:r>
          </a:p>
          <a:p>
            <a:endParaRPr lang="en-US" dirty="0" smtClean="0"/>
          </a:p>
          <a:p>
            <a:r>
              <a:rPr lang="en-US" dirty="0" smtClean="0"/>
              <a:t>Preprocess and format data</a:t>
            </a:r>
          </a:p>
          <a:p>
            <a:endParaRPr lang="en-US" dirty="0"/>
          </a:p>
          <a:p>
            <a:r>
              <a:rPr lang="en-US" dirty="0" smtClean="0"/>
              <a:t>Clean up</a:t>
            </a:r>
          </a:p>
          <a:p>
            <a:endParaRPr lang="en-US" dirty="0"/>
          </a:p>
          <a:p>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13</a:t>
            </a:fld>
            <a:endParaRPr lang="en-US"/>
          </a:p>
        </p:txBody>
      </p:sp>
    </p:spTree>
    <p:extLst>
      <p:ext uri="{BB962C8B-B14F-4D97-AF65-F5344CB8AC3E}">
        <p14:creationId xmlns:p14="http://schemas.microsoft.com/office/powerpoint/2010/main" val="92789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r>
              <a:rPr lang="en-US" dirty="0" smtClean="0"/>
              <a:t/>
            </a:r>
            <a:br>
              <a:rPr lang="en-US" dirty="0" smtClean="0"/>
            </a:br>
            <a:r>
              <a:rPr lang="en-US" dirty="0" smtClean="0"/>
              <a:t>Frequent Pattern Growth</a:t>
            </a:r>
            <a:endParaRPr lang="en-US" dirty="0"/>
          </a:p>
        </p:txBody>
      </p:sp>
      <p:sp>
        <p:nvSpPr>
          <p:cNvPr id="3" name="Content Placeholder 2"/>
          <p:cNvSpPr>
            <a:spLocks noGrp="1"/>
          </p:cNvSpPr>
          <p:nvPr>
            <p:ph idx="1"/>
          </p:nvPr>
        </p:nvSpPr>
        <p:spPr>
          <a:xfrm>
            <a:off x="292608" y="1020762"/>
            <a:ext cx="8229600" cy="5151438"/>
          </a:xfrm>
        </p:spPr>
        <p:txBody>
          <a:bodyPr>
            <a:normAutofit/>
          </a:bodyPr>
          <a:lstStyle/>
          <a:p>
            <a:endParaRPr lang="en-US" dirty="0" smtClean="0"/>
          </a:p>
          <a:p>
            <a:r>
              <a:rPr lang="en-US" dirty="0" smtClean="0"/>
              <a:t>A pattern mining algorithm.</a:t>
            </a:r>
          </a:p>
          <a:p>
            <a:endParaRPr lang="en-US" dirty="0"/>
          </a:p>
          <a:p>
            <a:r>
              <a:rPr lang="en-US" dirty="0" smtClean="0"/>
              <a:t>Takes in transactions.</a:t>
            </a:r>
          </a:p>
          <a:p>
            <a:pPr marL="457200" lvl="1" indent="0">
              <a:buNone/>
            </a:pPr>
            <a:r>
              <a:rPr lang="en-US" dirty="0"/>
              <a:t>p1,p2,p3</a:t>
            </a:r>
          </a:p>
          <a:p>
            <a:pPr marL="457200" lvl="1" indent="0">
              <a:buNone/>
            </a:pPr>
            <a:r>
              <a:rPr lang="en-US" dirty="0"/>
              <a:t>p1,p2,p4</a:t>
            </a:r>
          </a:p>
          <a:p>
            <a:pPr marL="457200" lvl="1" indent="0">
              <a:buNone/>
            </a:pPr>
            <a:r>
              <a:rPr lang="en-US" dirty="0" smtClean="0"/>
              <a:t>p1,p5,p2</a:t>
            </a:r>
          </a:p>
          <a:p>
            <a:pPr marL="457200" lvl="1" indent="0">
              <a:buNone/>
            </a:pPr>
            <a:endParaRPr lang="en-US" dirty="0"/>
          </a:p>
          <a:p>
            <a:r>
              <a:rPr lang="en-US" dirty="0" smtClean="0"/>
              <a:t>Generates frequent patterns.</a:t>
            </a:r>
            <a:endParaRPr lang="en-US" dirty="0"/>
          </a:p>
          <a:p>
            <a:pPr marL="457200" lvl="1" indent="0">
              <a:buNone/>
            </a:pPr>
            <a:r>
              <a:rPr lang="en-US" dirty="0"/>
              <a:t>p5 :: ([p1, p2, p5],1)</a:t>
            </a:r>
          </a:p>
          <a:p>
            <a:pPr marL="457200" lvl="1" indent="0">
              <a:buNone/>
            </a:pPr>
            <a:r>
              <a:rPr lang="en-US" dirty="0"/>
              <a:t>p4 :: ([p1, p2, p4],1)</a:t>
            </a:r>
          </a:p>
          <a:p>
            <a:pPr marL="457200" lvl="1" indent="0">
              <a:buNone/>
            </a:pPr>
            <a:r>
              <a:rPr lang="en-US" dirty="0"/>
              <a:t>p3 :: ([p1, p2, p3],1)</a:t>
            </a:r>
          </a:p>
          <a:p>
            <a:pPr marL="457200" lvl="1" indent="0">
              <a:buNone/>
            </a:pPr>
            <a:r>
              <a:rPr lang="en-US" dirty="0"/>
              <a:t>p2 :: ([p1, p2],3), ([p1, p2, p4],1), ([p1, p2, p5],1), ([p1, p2, p3],1)</a:t>
            </a:r>
          </a:p>
          <a:p>
            <a:pPr marL="457200" lvl="1" indent="0">
              <a:buNone/>
            </a:pPr>
            <a:r>
              <a:rPr lang="en-US" dirty="0"/>
              <a:t>p1 :: ([p1, p2],3), ([p1, p2, p4],1), ([p1, p2, p5],1), ([p1, p2, p3],1</a:t>
            </a:r>
            <a:r>
              <a:rPr lang="en-US" dirty="0" smtClean="0"/>
              <a:t>)</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14</a:t>
            </a:fld>
            <a:endParaRPr lang="en-US"/>
          </a:p>
        </p:txBody>
      </p:sp>
    </p:spTree>
    <p:extLst>
      <p:ext uri="{BB962C8B-B14F-4D97-AF65-F5344CB8AC3E}">
        <p14:creationId xmlns:p14="http://schemas.microsoft.com/office/powerpoint/2010/main" val="1400029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r>
              <a:rPr lang="en-US" dirty="0" smtClean="0"/>
              <a:t/>
            </a:r>
            <a:br>
              <a:rPr lang="en-US" dirty="0" smtClean="0"/>
            </a:br>
            <a:r>
              <a:rPr lang="en-US" dirty="0" smtClean="0"/>
              <a:t>Frequent Pattern Growth</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smtClean="0"/>
          </a:p>
          <a:p>
            <a:endParaRPr lang="en-US" dirty="0"/>
          </a:p>
          <a:p>
            <a:endParaRPr lang="en-US" dirty="0" smtClean="0"/>
          </a:p>
          <a:p>
            <a:r>
              <a:rPr lang="en-US" sz="2400" dirty="0" smtClean="0"/>
              <a:t>Example</a:t>
            </a:r>
            <a:endParaRPr lang="en-US" sz="2400" dirty="0"/>
          </a:p>
        </p:txBody>
      </p:sp>
      <p:sp>
        <p:nvSpPr>
          <p:cNvPr id="4" name="Slide Number Placeholder 3"/>
          <p:cNvSpPr>
            <a:spLocks noGrp="1"/>
          </p:cNvSpPr>
          <p:nvPr>
            <p:ph type="sldNum" sz="quarter" idx="12"/>
          </p:nvPr>
        </p:nvSpPr>
        <p:spPr/>
        <p:txBody>
          <a:bodyPr/>
          <a:lstStyle/>
          <a:p>
            <a:fld id="{C6BDDE3B-6E17-4A89-9F93-DBB317C0A6AD}" type="slidenum">
              <a:rPr lang="en-US" smtClean="0"/>
              <a:t>15</a:t>
            </a:fld>
            <a:endParaRPr lang="en-US"/>
          </a:p>
        </p:txBody>
      </p:sp>
    </p:spTree>
    <p:extLst>
      <p:ext uri="{BB962C8B-B14F-4D97-AF65-F5344CB8AC3E}">
        <p14:creationId xmlns:p14="http://schemas.microsoft.com/office/powerpoint/2010/main" val="1150280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r>
              <a:rPr lang="en-US" dirty="0" smtClean="0"/>
              <a:t/>
            </a:r>
            <a:br>
              <a:rPr lang="en-US" dirty="0" smtClean="0"/>
            </a:br>
            <a:r>
              <a:rPr lang="en-US" dirty="0" smtClean="0"/>
              <a:t>Collaborative filtering</a:t>
            </a:r>
            <a:endParaRPr lang="en-US" dirty="0"/>
          </a:p>
        </p:txBody>
      </p:sp>
      <p:sp>
        <p:nvSpPr>
          <p:cNvPr id="3" name="Content Placeholder 2"/>
          <p:cNvSpPr>
            <a:spLocks noGrp="1"/>
          </p:cNvSpPr>
          <p:nvPr>
            <p:ph idx="1"/>
          </p:nvPr>
        </p:nvSpPr>
        <p:spPr>
          <a:xfrm>
            <a:off x="292608" y="1020762"/>
            <a:ext cx="8229600" cy="4846638"/>
          </a:xfrm>
        </p:spPr>
        <p:txBody>
          <a:bodyPr/>
          <a:lstStyle/>
          <a:p>
            <a:pPr marL="0" indent="0">
              <a:buNone/>
            </a:pPr>
            <a:endParaRPr lang="en-US" dirty="0"/>
          </a:p>
          <a:p>
            <a:r>
              <a:rPr lang="en-US" dirty="0" smtClean="0"/>
              <a:t>Item based recommendations</a:t>
            </a:r>
          </a:p>
          <a:p>
            <a:endParaRPr lang="en-US" dirty="0"/>
          </a:p>
          <a:p>
            <a:r>
              <a:rPr lang="en-US" dirty="0" smtClean="0"/>
              <a:t>User based recommendations</a:t>
            </a:r>
          </a:p>
          <a:p>
            <a:endParaRPr lang="en-US" dirty="0"/>
          </a:p>
          <a:p>
            <a:r>
              <a:rPr lang="en-US" dirty="0" smtClean="0"/>
              <a:t>Preferences data</a:t>
            </a:r>
          </a:p>
          <a:p>
            <a:pPr lvl="1"/>
            <a:r>
              <a:rPr lang="en-US" dirty="0" smtClean="0"/>
              <a:t>Users (long userId)</a:t>
            </a:r>
            <a:endParaRPr lang="en-US" dirty="0"/>
          </a:p>
          <a:p>
            <a:pPr lvl="1"/>
            <a:r>
              <a:rPr lang="en-US" dirty="0" smtClean="0"/>
              <a:t>Items (long itemId)</a:t>
            </a:r>
            <a:endParaRPr lang="en-US" dirty="0"/>
          </a:p>
          <a:p>
            <a:pPr lvl="1"/>
            <a:r>
              <a:rPr lang="en-US" dirty="0" smtClean="0"/>
              <a:t>Preferences/Ratings (float preference)</a:t>
            </a:r>
            <a:endParaRPr lang="en-US" dirty="0"/>
          </a:p>
          <a:p>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16</a:t>
            </a:fld>
            <a:endParaRPr lang="en-US"/>
          </a:p>
        </p:txBody>
      </p:sp>
    </p:spTree>
    <p:extLst>
      <p:ext uri="{BB962C8B-B14F-4D97-AF65-F5344CB8AC3E}">
        <p14:creationId xmlns:p14="http://schemas.microsoft.com/office/powerpoint/2010/main" val="1649442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r>
              <a:rPr lang="en-US" dirty="0" smtClean="0"/>
              <a:t/>
            </a:r>
            <a:br>
              <a:rPr lang="en-US" dirty="0" smtClean="0"/>
            </a:br>
            <a:r>
              <a:rPr lang="en-US" dirty="0" smtClean="0"/>
              <a:t>User-Item matrix</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6487771"/>
              </p:ext>
            </p:extLst>
          </p:nvPr>
        </p:nvGraphicFramePr>
        <p:xfrm>
          <a:off x="152400" y="1902586"/>
          <a:ext cx="8775189" cy="3505201"/>
        </p:xfrm>
        <a:graphic>
          <a:graphicData uri="http://schemas.openxmlformats.org/drawingml/2006/table">
            <a:tbl>
              <a:tblPr firstRow="1" bandRow="1">
                <a:tableStyleId>{8799B23B-EC83-4686-B30A-512413B5E67A}</a:tableStyleId>
              </a:tblPr>
              <a:tblGrid>
                <a:gridCol w="975021"/>
                <a:gridCol w="975021"/>
                <a:gridCol w="975021"/>
                <a:gridCol w="975021"/>
                <a:gridCol w="975021"/>
                <a:gridCol w="975021"/>
                <a:gridCol w="975021"/>
                <a:gridCol w="975021"/>
                <a:gridCol w="975021"/>
              </a:tblGrid>
              <a:tr h="1157681">
                <a:tc>
                  <a:txBody>
                    <a:bodyPr/>
                    <a:lstStyle/>
                    <a:p>
                      <a:endParaRPr lang="en-US" dirty="0"/>
                    </a:p>
                  </a:txBody>
                  <a:tcPr/>
                </a:tc>
                <a:tc>
                  <a:txBody>
                    <a:bodyPr/>
                    <a:lstStyle/>
                    <a:p>
                      <a:r>
                        <a:rPr lang="en-US" dirty="0" smtClean="0"/>
                        <a:t>Item 1</a:t>
                      </a:r>
                      <a:endParaRPr lang="en-US" dirty="0"/>
                    </a:p>
                  </a:txBody>
                  <a:tcPr/>
                </a:tc>
                <a:tc>
                  <a:txBody>
                    <a:bodyPr/>
                    <a:lstStyle/>
                    <a:p>
                      <a:r>
                        <a:rPr lang="en-US" dirty="0" smtClean="0"/>
                        <a:t>Item</a:t>
                      </a:r>
                      <a:r>
                        <a:rPr lang="en-US" baseline="0" dirty="0" smtClean="0"/>
                        <a:t> 2</a:t>
                      </a:r>
                      <a:endParaRPr lang="en-US" dirty="0"/>
                    </a:p>
                  </a:txBody>
                  <a:tcPr/>
                </a:tc>
                <a:tc>
                  <a:txBody>
                    <a:bodyPr/>
                    <a:lstStyle/>
                    <a:p>
                      <a:r>
                        <a:rPr lang="en-US" dirty="0" smtClean="0"/>
                        <a:t>Item 3</a:t>
                      </a:r>
                      <a:endParaRPr lang="en-US" dirty="0"/>
                    </a:p>
                  </a:txBody>
                  <a:tcPr/>
                </a:tc>
                <a:tc>
                  <a:txBody>
                    <a:bodyPr/>
                    <a:lstStyle/>
                    <a:p>
                      <a:r>
                        <a:rPr lang="en-US" dirty="0" smtClean="0"/>
                        <a:t>Item 4</a:t>
                      </a:r>
                      <a:endParaRPr lang="en-US" dirty="0"/>
                    </a:p>
                  </a:txBody>
                  <a:tcPr/>
                </a:tc>
                <a:tc>
                  <a:txBody>
                    <a:bodyPr/>
                    <a:lstStyle/>
                    <a:p>
                      <a:r>
                        <a:rPr lang="en-US" dirty="0" smtClean="0"/>
                        <a:t>Item 5</a:t>
                      </a:r>
                      <a:endParaRPr lang="en-US" dirty="0"/>
                    </a:p>
                  </a:txBody>
                  <a:tcPr/>
                </a:tc>
                <a:tc>
                  <a:txBody>
                    <a:bodyPr/>
                    <a:lstStyle/>
                    <a:p>
                      <a:r>
                        <a:rPr lang="en-US" dirty="0" smtClean="0"/>
                        <a:t>Item 6</a:t>
                      </a:r>
                      <a:endParaRPr lang="en-US" dirty="0"/>
                    </a:p>
                  </a:txBody>
                  <a:tcPr/>
                </a:tc>
                <a:tc>
                  <a:txBody>
                    <a:bodyPr/>
                    <a:lstStyle/>
                    <a:p>
                      <a:r>
                        <a:rPr lang="en-US" dirty="0" smtClean="0"/>
                        <a:t>Item 7</a:t>
                      </a:r>
                      <a:endParaRPr lang="en-US" dirty="0"/>
                    </a:p>
                  </a:txBody>
                  <a:tcPr/>
                </a:tc>
                <a:tc>
                  <a:txBody>
                    <a:bodyPr/>
                    <a:lstStyle/>
                    <a:p>
                      <a:r>
                        <a:rPr lang="en-US" dirty="0" smtClean="0"/>
                        <a:t>Similarity to User 1</a:t>
                      </a:r>
                      <a:endParaRPr lang="en-US" dirty="0"/>
                    </a:p>
                  </a:txBody>
                  <a:tcPr/>
                </a:tc>
              </a:tr>
              <a:tr h="469504">
                <a:tc>
                  <a:txBody>
                    <a:bodyPr/>
                    <a:lstStyle/>
                    <a:p>
                      <a:r>
                        <a:rPr lang="en-US" dirty="0" smtClean="0"/>
                        <a:t>User 1</a:t>
                      </a:r>
                    </a:p>
                  </a:txBody>
                  <a:tcPr/>
                </a:tc>
                <a:tc>
                  <a:txBody>
                    <a:bodyPr/>
                    <a:lstStyle/>
                    <a:p>
                      <a:r>
                        <a:rPr lang="en-US" dirty="0" smtClean="0"/>
                        <a:t>5.0</a:t>
                      </a:r>
                      <a:endParaRPr lang="en-US" dirty="0"/>
                    </a:p>
                  </a:txBody>
                  <a:tcPr/>
                </a:tc>
                <a:tc>
                  <a:txBody>
                    <a:bodyPr/>
                    <a:lstStyle/>
                    <a:p>
                      <a:r>
                        <a:rPr lang="en-US" dirty="0" smtClean="0"/>
                        <a:t>3.0</a:t>
                      </a:r>
                      <a:endParaRPr lang="en-US" dirty="0"/>
                    </a:p>
                  </a:txBody>
                  <a:tcPr/>
                </a:tc>
                <a:tc>
                  <a:txBody>
                    <a:bodyPr/>
                    <a:lstStyle/>
                    <a:p>
                      <a:r>
                        <a:rPr lang="en-US" dirty="0" smtClean="0"/>
                        <a:t>2.5</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a:p>
                  </a:txBody>
                  <a:tcPr/>
                </a:tc>
              </a:tr>
              <a:tr h="469504">
                <a:tc>
                  <a:txBody>
                    <a:bodyPr/>
                    <a:lstStyle/>
                    <a:p>
                      <a:r>
                        <a:rPr lang="en-US" dirty="0" smtClean="0"/>
                        <a:t>User 2</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c>
                  <a:txBody>
                    <a:bodyPr/>
                    <a:lstStyle/>
                    <a:p>
                      <a:r>
                        <a:rPr lang="en-US" dirty="0" smtClean="0"/>
                        <a:t>5.0</a:t>
                      </a:r>
                      <a:endParaRPr lang="en-US" dirty="0"/>
                    </a:p>
                  </a:txBody>
                  <a:tcPr/>
                </a:tc>
                <a:tc>
                  <a:txBody>
                    <a:bodyPr/>
                    <a:lstStyle/>
                    <a:p>
                      <a:r>
                        <a:rPr lang="en-US" dirty="0" smtClean="0"/>
                        <a:t>2.0</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a:p>
                  </a:txBody>
                  <a:tcPr/>
                </a:tc>
              </a:tr>
              <a:tr h="469504">
                <a:tc>
                  <a:txBody>
                    <a:bodyPr/>
                    <a:lstStyle/>
                    <a:p>
                      <a:r>
                        <a:rPr lang="en-US" dirty="0" smtClean="0"/>
                        <a:t>User 3</a:t>
                      </a:r>
                      <a:endParaRPr lang="en-US" dirty="0"/>
                    </a:p>
                  </a:txBody>
                  <a:tcPr/>
                </a:tc>
                <a:tc>
                  <a:txBody>
                    <a:bodyPr/>
                    <a:lstStyle/>
                    <a:p>
                      <a:r>
                        <a:rPr lang="en-US" dirty="0" smtClean="0"/>
                        <a:t>2.5</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4.0</a:t>
                      </a:r>
                      <a:endParaRPr lang="en-US" dirty="0"/>
                    </a:p>
                  </a:txBody>
                  <a:tcPr/>
                </a:tc>
                <a:tc>
                  <a:txBody>
                    <a:bodyPr/>
                    <a:lstStyle/>
                    <a:p>
                      <a:r>
                        <a:rPr lang="en-US" dirty="0" smtClean="0"/>
                        <a:t>4.5</a:t>
                      </a:r>
                      <a:endParaRPr lang="en-US" dirty="0"/>
                    </a:p>
                  </a:txBody>
                  <a:tcPr/>
                </a:tc>
                <a:tc>
                  <a:txBody>
                    <a:bodyPr/>
                    <a:lstStyle/>
                    <a:p>
                      <a:r>
                        <a:rPr lang="en-US" dirty="0" smtClean="0"/>
                        <a:t>-</a:t>
                      </a:r>
                      <a:endParaRPr lang="en-US" dirty="0"/>
                    </a:p>
                  </a:txBody>
                  <a:tcPr/>
                </a:tc>
                <a:tc>
                  <a:txBody>
                    <a:bodyPr/>
                    <a:lstStyle/>
                    <a:p>
                      <a:r>
                        <a:rPr lang="en-US" dirty="0" smtClean="0"/>
                        <a:t>5.0</a:t>
                      </a:r>
                      <a:endParaRPr lang="en-US" dirty="0"/>
                    </a:p>
                  </a:txBody>
                  <a:tcPr/>
                </a:tc>
                <a:tc>
                  <a:txBody>
                    <a:bodyPr/>
                    <a:lstStyle/>
                    <a:p>
                      <a:endParaRPr lang="en-US"/>
                    </a:p>
                  </a:txBody>
                  <a:tcPr/>
                </a:tc>
              </a:tr>
              <a:tr h="469504">
                <a:tc>
                  <a:txBody>
                    <a:bodyPr/>
                    <a:lstStyle/>
                    <a:p>
                      <a:r>
                        <a:rPr lang="en-US" dirty="0" smtClean="0"/>
                        <a:t>User 4</a:t>
                      </a:r>
                      <a:endParaRPr lang="en-US" dirty="0"/>
                    </a:p>
                  </a:txBody>
                  <a:tcPr/>
                </a:tc>
                <a:tc>
                  <a:txBody>
                    <a:bodyPr/>
                    <a:lstStyle/>
                    <a:p>
                      <a:r>
                        <a:rPr lang="en-US" dirty="0" smtClean="0"/>
                        <a:t>5.0</a:t>
                      </a:r>
                      <a:endParaRPr lang="en-US" dirty="0"/>
                    </a:p>
                  </a:txBody>
                  <a:tcPr/>
                </a:tc>
                <a:tc>
                  <a:txBody>
                    <a:bodyPr/>
                    <a:lstStyle/>
                    <a:p>
                      <a:r>
                        <a:rPr lang="en-US" dirty="0" smtClean="0"/>
                        <a:t>-</a:t>
                      </a:r>
                      <a:endParaRPr lang="en-US" dirty="0"/>
                    </a:p>
                  </a:txBody>
                  <a:tcPr/>
                </a:tc>
                <a:tc>
                  <a:txBody>
                    <a:bodyPr/>
                    <a:lstStyle/>
                    <a:p>
                      <a:r>
                        <a:rPr lang="en-US" dirty="0" smtClean="0"/>
                        <a:t>3.0</a:t>
                      </a:r>
                      <a:endParaRPr lang="en-US" dirty="0"/>
                    </a:p>
                  </a:txBody>
                  <a:tcPr/>
                </a:tc>
                <a:tc>
                  <a:txBody>
                    <a:bodyPr/>
                    <a:lstStyle/>
                    <a:p>
                      <a:r>
                        <a:rPr lang="en-US" dirty="0" smtClean="0"/>
                        <a:t>4.5</a:t>
                      </a:r>
                      <a:endParaRPr lang="en-US" dirty="0"/>
                    </a:p>
                  </a:txBody>
                  <a:tcPr/>
                </a:tc>
                <a:tc>
                  <a:txBody>
                    <a:bodyPr/>
                    <a:lstStyle/>
                    <a:p>
                      <a:r>
                        <a:rPr lang="en-US" dirty="0" smtClean="0"/>
                        <a:t>-</a:t>
                      </a:r>
                      <a:endParaRPr lang="en-US" dirty="0"/>
                    </a:p>
                  </a:txBody>
                  <a:tcPr/>
                </a:tc>
                <a:tc>
                  <a:txBody>
                    <a:bodyPr/>
                    <a:lstStyle/>
                    <a:p>
                      <a:r>
                        <a:rPr lang="en-US" dirty="0" smtClean="0"/>
                        <a:t>4.0</a:t>
                      </a:r>
                      <a:endParaRPr lang="en-US" dirty="0"/>
                    </a:p>
                  </a:txBody>
                  <a:tcPr/>
                </a:tc>
                <a:tc>
                  <a:txBody>
                    <a:bodyPr/>
                    <a:lstStyle/>
                    <a:p>
                      <a:r>
                        <a:rPr lang="en-US" dirty="0" smtClean="0"/>
                        <a:t>-</a:t>
                      </a:r>
                      <a:endParaRPr lang="en-US" dirty="0"/>
                    </a:p>
                  </a:txBody>
                  <a:tcPr/>
                </a:tc>
                <a:tc>
                  <a:txBody>
                    <a:bodyPr/>
                    <a:lstStyle/>
                    <a:p>
                      <a:endParaRPr lang="en-US"/>
                    </a:p>
                  </a:txBody>
                  <a:tcPr/>
                </a:tc>
              </a:tr>
              <a:tr h="469504">
                <a:tc>
                  <a:txBody>
                    <a:bodyPr/>
                    <a:lstStyle/>
                    <a:p>
                      <a:r>
                        <a:rPr lang="en-US" dirty="0" smtClean="0"/>
                        <a:t>User 5</a:t>
                      </a:r>
                      <a:endParaRPr lang="en-US" dirty="0"/>
                    </a:p>
                  </a:txBody>
                  <a:tcPr/>
                </a:tc>
                <a:tc>
                  <a:txBody>
                    <a:bodyPr/>
                    <a:lstStyle/>
                    <a:p>
                      <a:r>
                        <a:rPr lang="en-US" dirty="0" smtClean="0"/>
                        <a:t>4.0</a:t>
                      </a:r>
                      <a:endParaRPr lang="en-US" dirty="0"/>
                    </a:p>
                  </a:txBody>
                  <a:tcPr/>
                </a:tc>
                <a:tc>
                  <a:txBody>
                    <a:bodyPr/>
                    <a:lstStyle/>
                    <a:p>
                      <a:r>
                        <a:rPr lang="en-US" dirty="0" smtClean="0"/>
                        <a:t>3.0</a:t>
                      </a:r>
                      <a:endParaRPr lang="en-US" dirty="0"/>
                    </a:p>
                  </a:txBody>
                  <a:tcPr/>
                </a:tc>
                <a:tc>
                  <a:txBody>
                    <a:bodyPr/>
                    <a:lstStyle/>
                    <a:p>
                      <a:r>
                        <a:rPr lang="en-US" dirty="0" smtClean="0"/>
                        <a:t>2.0</a:t>
                      </a:r>
                      <a:endParaRPr lang="en-US" dirty="0"/>
                    </a:p>
                  </a:txBody>
                  <a:tcPr/>
                </a:tc>
                <a:tc>
                  <a:txBody>
                    <a:bodyPr/>
                    <a:lstStyle/>
                    <a:p>
                      <a:r>
                        <a:rPr lang="en-US" dirty="0" smtClean="0"/>
                        <a:t>4.0</a:t>
                      </a:r>
                      <a:endParaRPr lang="en-US" dirty="0"/>
                    </a:p>
                  </a:txBody>
                  <a:tcPr/>
                </a:tc>
                <a:tc>
                  <a:txBody>
                    <a:bodyPr/>
                    <a:lstStyle/>
                    <a:p>
                      <a:r>
                        <a:rPr lang="en-US" dirty="0" smtClean="0"/>
                        <a:t>3.5</a:t>
                      </a:r>
                      <a:endParaRPr lang="en-US" dirty="0"/>
                    </a:p>
                  </a:txBody>
                  <a:tcPr/>
                </a:tc>
                <a:tc>
                  <a:txBody>
                    <a:bodyPr/>
                    <a:lstStyle/>
                    <a:p>
                      <a:r>
                        <a:rPr lang="en-US" dirty="0" smtClean="0"/>
                        <a:t>4.0</a:t>
                      </a:r>
                      <a:endParaRPr lang="en-US" dirty="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C6BDDE3B-6E17-4A89-9F93-DBB317C0A6AD}" type="slidenum">
              <a:rPr lang="en-US" smtClean="0"/>
              <a:t>17</a:t>
            </a:fld>
            <a:endParaRPr lang="en-US"/>
          </a:p>
        </p:txBody>
      </p:sp>
    </p:spTree>
    <p:extLst>
      <p:ext uri="{BB962C8B-B14F-4D97-AF65-F5344CB8AC3E}">
        <p14:creationId xmlns:p14="http://schemas.microsoft.com/office/powerpoint/2010/main" val="2027702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r>
              <a:rPr lang="en-US" dirty="0" smtClean="0"/>
              <a:t/>
            </a:r>
            <a:br>
              <a:rPr lang="en-US" dirty="0" smtClean="0"/>
            </a:br>
            <a:r>
              <a:rPr lang="en-US" dirty="0" smtClean="0"/>
              <a:t>Similarity metrics</a:t>
            </a:r>
            <a:endParaRPr lang="en-US" dirty="0"/>
          </a:p>
        </p:txBody>
      </p:sp>
      <p:sp>
        <p:nvSpPr>
          <p:cNvPr id="3" name="Content Placeholder 2"/>
          <p:cNvSpPr>
            <a:spLocks noGrp="1"/>
          </p:cNvSpPr>
          <p:nvPr>
            <p:ph idx="1"/>
          </p:nvPr>
        </p:nvSpPr>
        <p:spPr>
          <a:xfrm>
            <a:off x="292608" y="1020762"/>
            <a:ext cx="8229600" cy="5151438"/>
          </a:xfrm>
        </p:spPr>
        <p:txBody>
          <a:bodyPr>
            <a:normAutofit/>
          </a:bodyPr>
          <a:lstStyle/>
          <a:p>
            <a:endParaRPr lang="en-US" dirty="0" smtClean="0"/>
          </a:p>
          <a:p>
            <a:r>
              <a:rPr lang="en-US" dirty="0" smtClean="0"/>
              <a:t>Pearson correlation-based similarity</a:t>
            </a:r>
          </a:p>
          <a:p>
            <a:endParaRPr lang="en-US" dirty="0"/>
          </a:p>
          <a:p>
            <a:endParaRPr lang="en-US" dirty="0" smtClean="0"/>
          </a:p>
          <a:p>
            <a:endParaRPr lang="en-US" dirty="0"/>
          </a:p>
          <a:p>
            <a:endParaRPr lang="en-US" dirty="0" smtClean="0"/>
          </a:p>
          <a:p>
            <a:endParaRPr lang="en-US" dirty="0"/>
          </a:p>
          <a:p>
            <a:pPr marL="0" indent="0">
              <a:buNone/>
            </a:pPr>
            <a:r>
              <a:rPr lang="en-US" dirty="0"/>
              <a:t>	</a:t>
            </a:r>
            <a:r>
              <a:rPr lang="en-US" dirty="0" smtClean="0"/>
              <a:t>n = number of pairs of scores</a:t>
            </a:r>
          </a:p>
          <a:p>
            <a:pPr marL="0" indent="0">
              <a:buNone/>
            </a:pPr>
            <a:r>
              <a:rPr lang="en-US" dirty="0"/>
              <a:t>	</a:t>
            </a:r>
            <a:r>
              <a:rPr lang="hu-HU" i="0" dirty="0" smtClean="0">
                <a:latin typeface="+mj-lt"/>
              </a:rPr>
              <a:t>∑xy = sum of product</a:t>
            </a:r>
            <a:r>
              <a:rPr lang="hu-HU" dirty="0" smtClean="0">
                <a:latin typeface="+mj-lt"/>
              </a:rPr>
              <a:t>s of paired scores</a:t>
            </a:r>
          </a:p>
          <a:p>
            <a:pPr marL="0" indent="0">
              <a:buNone/>
            </a:pPr>
            <a:r>
              <a:rPr lang="hu-HU" dirty="0">
                <a:latin typeface="+mj-lt"/>
              </a:rPr>
              <a:t>	</a:t>
            </a:r>
            <a:r>
              <a:rPr lang="hu-HU" dirty="0"/>
              <a:t>∑</a:t>
            </a:r>
            <a:r>
              <a:rPr lang="hu-HU" dirty="0" smtClean="0"/>
              <a:t>x = sum of x scores</a:t>
            </a:r>
          </a:p>
          <a:p>
            <a:pPr marL="0" indent="0">
              <a:buNone/>
            </a:pPr>
            <a:r>
              <a:rPr lang="hu-HU" dirty="0"/>
              <a:t>	</a:t>
            </a:r>
            <a:r>
              <a:rPr lang="hu-HU" dirty="0" smtClean="0"/>
              <a:t>∑y = sum of y scores</a:t>
            </a:r>
          </a:p>
          <a:p>
            <a:pPr marL="0" indent="0">
              <a:buNone/>
            </a:pPr>
            <a:r>
              <a:rPr lang="hu-HU" dirty="0"/>
              <a:t>	</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18</a:t>
            </a:fld>
            <a:endParaRPr lang="en-US"/>
          </a:p>
        </p:txBody>
      </p:sp>
      <p:pic>
        <p:nvPicPr>
          <p:cNvPr id="5" name="Picture 4"/>
          <p:cNvPicPr>
            <a:picLocks noChangeAspect="1"/>
          </p:cNvPicPr>
          <p:nvPr/>
        </p:nvPicPr>
        <p:blipFill>
          <a:blip r:embed="rId2"/>
          <a:stretch>
            <a:fillRect/>
          </a:stretch>
        </p:blipFill>
        <p:spPr>
          <a:xfrm>
            <a:off x="635508" y="1725549"/>
            <a:ext cx="3810000" cy="1981200"/>
          </a:xfrm>
          <a:prstGeom prst="rect">
            <a:avLst/>
          </a:prstGeom>
        </p:spPr>
      </p:pic>
    </p:spTree>
    <p:extLst>
      <p:ext uri="{BB962C8B-B14F-4D97-AF65-F5344CB8AC3E}">
        <p14:creationId xmlns:p14="http://schemas.microsoft.com/office/powerpoint/2010/main" val="385026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br>
              <a:rPr lang="en-US" dirty="0"/>
            </a:br>
            <a:r>
              <a:rPr lang="en-US" dirty="0"/>
              <a:t>Similarity </a:t>
            </a:r>
            <a:r>
              <a:rPr lang="en-US" dirty="0" smtClean="0"/>
              <a:t>metrics</a:t>
            </a:r>
            <a:endParaRPr lang="en-US" dirty="0"/>
          </a:p>
        </p:txBody>
      </p:sp>
      <p:sp>
        <p:nvSpPr>
          <p:cNvPr id="3" name="Content Placeholder 2"/>
          <p:cNvSpPr>
            <a:spLocks noGrp="1"/>
          </p:cNvSpPr>
          <p:nvPr>
            <p:ph idx="1"/>
          </p:nvPr>
        </p:nvSpPr>
        <p:spPr/>
        <p:txBody>
          <a:bodyPr/>
          <a:lstStyle/>
          <a:p>
            <a:endParaRPr lang="en-US" dirty="0" smtClean="0"/>
          </a:p>
          <a:p>
            <a:r>
              <a:rPr lang="en-US" dirty="0" smtClean="0"/>
              <a:t>Tanimoto coefficient</a:t>
            </a:r>
          </a:p>
          <a:p>
            <a:endParaRPr lang="en-US" dirty="0" smtClean="0"/>
          </a:p>
          <a:p>
            <a:endParaRPr lang="en-US" dirty="0"/>
          </a:p>
          <a:p>
            <a:endParaRPr lang="en-US" dirty="0" smtClean="0"/>
          </a:p>
          <a:p>
            <a:endParaRPr lang="en-US" dirty="0"/>
          </a:p>
          <a:p>
            <a:endParaRPr lang="en-US" dirty="0" smtClean="0"/>
          </a:p>
          <a:p>
            <a:endParaRPr lang="en-US" dirty="0"/>
          </a:p>
          <a:p>
            <a:r>
              <a:rPr lang="en-US" dirty="0"/>
              <a:t> </a:t>
            </a:r>
          </a:p>
        </p:txBody>
      </p:sp>
      <p:sp>
        <p:nvSpPr>
          <p:cNvPr id="4" name="Slide Number Placeholder 3"/>
          <p:cNvSpPr>
            <a:spLocks noGrp="1"/>
          </p:cNvSpPr>
          <p:nvPr>
            <p:ph type="sldNum" sz="quarter" idx="12"/>
          </p:nvPr>
        </p:nvSpPr>
        <p:spPr/>
        <p:txBody>
          <a:bodyPr/>
          <a:lstStyle/>
          <a:p>
            <a:fld id="{C6BDDE3B-6E17-4A89-9F93-DBB317C0A6AD}" type="slidenum">
              <a:rPr lang="en-US" smtClean="0"/>
              <a:t>19</a:t>
            </a:fld>
            <a:endParaRPr lang="en-US"/>
          </a:p>
        </p:txBody>
      </p:sp>
      <p:pic>
        <p:nvPicPr>
          <p:cNvPr id="7" name="Picture 6"/>
          <p:cNvPicPr>
            <a:picLocks noChangeAspect="1"/>
          </p:cNvPicPr>
          <p:nvPr/>
        </p:nvPicPr>
        <p:blipFill>
          <a:blip r:embed="rId2"/>
          <a:stretch>
            <a:fillRect/>
          </a:stretch>
        </p:blipFill>
        <p:spPr>
          <a:xfrm>
            <a:off x="2286000" y="2057400"/>
            <a:ext cx="2289488" cy="1752600"/>
          </a:xfrm>
          <a:prstGeom prst="rect">
            <a:avLst/>
          </a:prstGeom>
        </p:spPr>
      </p:pic>
      <p:pic>
        <p:nvPicPr>
          <p:cNvPr id="8" name="Picture 7"/>
          <p:cNvPicPr>
            <a:picLocks noChangeAspect="1"/>
          </p:cNvPicPr>
          <p:nvPr/>
        </p:nvPicPr>
        <p:blipFill>
          <a:blip r:embed="rId3"/>
          <a:stretch>
            <a:fillRect/>
          </a:stretch>
        </p:blipFill>
        <p:spPr>
          <a:xfrm>
            <a:off x="914400" y="4214748"/>
            <a:ext cx="2590800" cy="770681"/>
          </a:xfrm>
          <a:prstGeom prst="rect">
            <a:avLst/>
          </a:prstGeom>
        </p:spPr>
      </p:pic>
    </p:spTree>
    <p:extLst>
      <p:ext uri="{BB962C8B-B14F-4D97-AF65-F5344CB8AC3E}">
        <p14:creationId xmlns:p14="http://schemas.microsoft.com/office/powerpoint/2010/main" val="564782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6895071" cy="474566"/>
          </a:xfrm>
        </p:spPr>
        <p:txBody>
          <a:bodyPr>
            <a:normAutofit fontScale="90000"/>
          </a:bodyPr>
          <a:lstStyle/>
          <a:p>
            <a:r>
              <a:rPr lang="en-US" dirty="0" smtClean="0"/>
              <a:t>Agenda</a:t>
            </a:r>
            <a:endParaRPr lang="en-US" dirty="0"/>
          </a:p>
        </p:txBody>
      </p:sp>
      <p:sp>
        <p:nvSpPr>
          <p:cNvPr id="4" name="TextBox 3"/>
          <p:cNvSpPr txBox="1"/>
          <p:nvPr/>
        </p:nvSpPr>
        <p:spPr>
          <a:xfrm>
            <a:off x="381000" y="1219200"/>
            <a:ext cx="8458200" cy="3139321"/>
          </a:xfrm>
          <a:prstGeom prst="rect">
            <a:avLst/>
          </a:prstGeom>
          <a:noFill/>
        </p:spPr>
        <p:txBody>
          <a:bodyPr wrap="square" rtlCol="0">
            <a:spAutoFit/>
          </a:bodyPr>
          <a:lstStyle/>
          <a:p>
            <a:pPr marL="285750" indent="-285750">
              <a:buFont typeface="Arial" charset="0"/>
              <a:buChar char="•"/>
            </a:pPr>
            <a:r>
              <a:rPr lang="en-US" dirty="0" smtClean="0"/>
              <a:t>Motivation</a:t>
            </a:r>
          </a:p>
          <a:p>
            <a:pPr marL="285750" indent="-285750">
              <a:buFont typeface="Arial" charset="0"/>
              <a:buChar char="•"/>
            </a:pPr>
            <a:endParaRPr lang="en-US" dirty="0" smtClean="0"/>
          </a:p>
          <a:p>
            <a:pPr marL="285750" indent="-285750">
              <a:buFont typeface="Arial" charset="0"/>
              <a:buChar char="•"/>
            </a:pPr>
            <a:r>
              <a:rPr lang="en-US" dirty="0" smtClean="0"/>
              <a:t>Introduction to machine learning</a:t>
            </a:r>
          </a:p>
          <a:p>
            <a:r>
              <a:rPr lang="en-US" dirty="0" smtClean="0"/>
              <a:t>	</a:t>
            </a:r>
          </a:p>
          <a:p>
            <a:pPr marL="285750" indent="-285750">
              <a:buFont typeface="Arial" charset="0"/>
              <a:buChar char="•"/>
            </a:pPr>
            <a:r>
              <a:rPr lang="en-US" dirty="0" smtClean="0"/>
              <a:t>Generating Recommendations </a:t>
            </a:r>
          </a:p>
          <a:p>
            <a:r>
              <a:rPr lang="en-US" dirty="0" smtClean="0"/>
              <a:t>	</a:t>
            </a:r>
          </a:p>
          <a:p>
            <a:pPr marL="285750" indent="-285750">
              <a:buFont typeface="Arial" charset="0"/>
              <a:buChar char="•"/>
            </a:pPr>
            <a:r>
              <a:rPr lang="en-US" dirty="0" err="1" smtClean="0"/>
              <a:t>Weka</a:t>
            </a:r>
            <a:r>
              <a:rPr lang="en-US" dirty="0" smtClean="0"/>
              <a:t> tutorial</a:t>
            </a:r>
          </a:p>
          <a:p>
            <a:pPr marL="285750" indent="-285750">
              <a:buFont typeface="Arial" charset="0"/>
              <a:buChar char="•"/>
            </a:pPr>
            <a:endParaRPr lang="en-US" dirty="0" smtClean="0"/>
          </a:p>
          <a:p>
            <a:pPr marL="285750" indent="-285750">
              <a:buFont typeface="Arial" charset="0"/>
              <a:buChar char="•"/>
            </a:pPr>
            <a:r>
              <a:rPr lang="en-US" dirty="0" smtClean="0"/>
              <a:t>Conclusion</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C6BDDE3B-6E17-4A89-9F93-DBB317C0A6AD}" type="slidenum">
              <a:rPr lang="en-US" smtClean="0"/>
              <a:t>2</a:t>
            </a:fld>
            <a:endParaRPr lang="en-US"/>
          </a:p>
        </p:txBody>
      </p:sp>
    </p:spTree>
    <p:extLst>
      <p:ext uri="{BB962C8B-B14F-4D97-AF65-F5344CB8AC3E}">
        <p14:creationId xmlns:p14="http://schemas.microsoft.com/office/powerpoint/2010/main" val="8607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br>
              <a:rPr lang="en-US" dirty="0"/>
            </a:br>
            <a:r>
              <a:rPr lang="en-US" dirty="0"/>
              <a:t>Similarity </a:t>
            </a:r>
            <a:r>
              <a:rPr lang="en-US" dirty="0" smtClean="0"/>
              <a:t>metrics</a:t>
            </a:r>
            <a:endParaRPr lang="en-US" dirty="0"/>
          </a:p>
        </p:txBody>
      </p:sp>
      <p:sp>
        <p:nvSpPr>
          <p:cNvPr id="3" name="Content Placeholder 2"/>
          <p:cNvSpPr>
            <a:spLocks noGrp="1"/>
          </p:cNvSpPr>
          <p:nvPr>
            <p:ph idx="1"/>
          </p:nvPr>
        </p:nvSpPr>
        <p:spPr/>
        <p:txBody>
          <a:bodyPr/>
          <a:lstStyle/>
          <a:p>
            <a:endParaRPr lang="en-US" dirty="0" smtClean="0"/>
          </a:p>
          <a:p>
            <a:r>
              <a:rPr lang="en-US" dirty="0" smtClean="0"/>
              <a:t>Log-likelihood-based Similarity</a:t>
            </a:r>
            <a:endParaRPr lang="en-US" dirty="0"/>
          </a:p>
          <a:p>
            <a:pPr marL="457200" lvl="1" indent="0">
              <a:buNone/>
            </a:pPr>
            <a:r>
              <a:rPr lang="en-US" dirty="0" smtClean="0"/>
              <a:t>How strongly unlikely it is that two users have no resemblance in their preferences.</a:t>
            </a:r>
          </a:p>
          <a:p>
            <a:pPr marL="457200" lvl="1" indent="0">
              <a:buNone/>
            </a:pPr>
            <a:endParaRPr lang="en-US" dirty="0" smtClean="0"/>
          </a:p>
          <a:p>
            <a:pPr marL="457200" lvl="1" indent="0">
              <a:buNone/>
            </a:pPr>
            <a:endParaRPr lang="en-US" dirty="0"/>
          </a:p>
          <a:p>
            <a:pPr marL="457200" lvl="1" indent="0">
              <a:buNone/>
            </a:pPr>
            <a:r>
              <a:rPr lang="pl-PL" dirty="0"/>
              <a:t>LLR = 2 sum(k) (H(k) - H(</a:t>
            </a:r>
            <a:r>
              <a:rPr lang="pl-PL" dirty="0" err="1"/>
              <a:t>rowSums</a:t>
            </a:r>
            <a:r>
              <a:rPr lang="pl-PL" dirty="0"/>
              <a:t>(k)) - H(</a:t>
            </a:r>
            <a:r>
              <a:rPr lang="pl-PL" dirty="0" err="1"/>
              <a:t>colSums</a:t>
            </a:r>
            <a:r>
              <a:rPr lang="pl-PL" dirty="0"/>
              <a:t>(k)))</a:t>
            </a:r>
            <a:br>
              <a:rPr lang="pl-PL" dirty="0"/>
            </a:br>
            <a:endParaRPr lang="pl-PL" dirty="0" smtClean="0"/>
          </a:p>
          <a:p>
            <a:pPr marL="457200" lvl="1" indent="0">
              <a:buNone/>
            </a:pPr>
            <a:endParaRPr lang="pl-PL" dirty="0" smtClean="0"/>
          </a:p>
          <a:p>
            <a:pPr marL="457200" lvl="1" indent="0">
              <a:buNone/>
            </a:pPr>
            <a:r>
              <a:rPr lang="pl-PL" dirty="0"/>
              <a:t>H is </a:t>
            </a:r>
            <a:r>
              <a:rPr lang="pl-PL" dirty="0" err="1" smtClean="0"/>
              <a:t>Shannon's</a:t>
            </a:r>
            <a:r>
              <a:rPr lang="pl-PL" dirty="0" smtClean="0"/>
              <a:t> </a:t>
            </a:r>
            <a:r>
              <a:rPr lang="pl-PL" dirty="0" err="1"/>
              <a:t>entropy</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20</a:t>
            </a:fld>
            <a:endParaRPr lang="en-US"/>
          </a:p>
        </p:txBody>
      </p:sp>
    </p:spTree>
    <p:extLst>
      <p:ext uri="{BB962C8B-B14F-4D97-AF65-F5344CB8AC3E}">
        <p14:creationId xmlns:p14="http://schemas.microsoft.com/office/powerpoint/2010/main" val="653174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br>
              <a:rPr lang="en-US" dirty="0"/>
            </a:br>
            <a:r>
              <a:rPr lang="en-US" dirty="0"/>
              <a:t>Neighborhoods</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Fixed-size neighborhoods</a:t>
            </a:r>
          </a:p>
          <a:p>
            <a:endParaRPr lang="en-US" dirty="0"/>
          </a:p>
          <a:p>
            <a:pPr lvl="1"/>
            <a:r>
              <a:rPr lang="en-US" dirty="0" smtClean="0"/>
              <a:t>Nearest n users</a:t>
            </a:r>
          </a:p>
          <a:p>
            <a:pPr marL="457200" lvl="1" indent="0">
              <a:buNone/>
            </a:pPr>
            <a:endParaRPr lang="en-US" dirty="0" smtClean="0"/>
          </a:p>
          <a:p>
            <a:endParaRPr lang="en-US" dirty="0" smtClean="0"/>
          </a:p>
          <a:p>
            <a:r>
              <a:rPr lang="en-US" dirty="0" smtClean="0"/>
              <a:t>Threshold based neighborhood</a:t>
            </a:r>
          </a:p>
          <a:p>
            <a:endParaRPr lang="en-US" dirty="0"/>
          </a:p>
          <a:p>
            <a:pPr lvl="1"/>
            <a:r>
              <a:rPr lang="en-US" dirty="0" smtClean="0"/>
              <a:t>Similarity threshold</a:t>
            </a:r>
          </a:p>
        </p:txBody>
      </p:sp>
      <p:sp>
        <p:nvSpPr>
          <p:cNvPr id="4" name="Slide Number Placeholder 3"/>
          <p:cNvSpPr>
            <a:spLocks noGrp="1"/>
          </p:cNvSpPr>
          <p:nvPr>
            <p:ph type="sldNum" sz="quarter" idx="12"/>
          </p:nvPr>
        </p:nvSpPr>
        <p:spPr/>
        <p:txBody>
          <a:bodyPr/>
          <a:lstStyle/>
          <a:p>
            <a:fld id="{C6BDDE3B-6E17-4A89-9F93-DBB317C0A6AD}" type="slidenum">
              <a:rPr lang="en-US" smtClean="0"/>
              <a:t>21</a:t>
            </a:fld>
            <a:endParaRPr lang="en-US"/>
          </a:p>
        </p:txBody>
      </p:sp>
    </p:spTree>
    <p:extLst>
      <p:ext uri="{BB962C8B-B14F-4D97-AF65-F5344CB8AC3E}">
        <p14:creationId xmlns:p14="http://schemas.microsoft.com/office/powerpoint/2010/main" val="686487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recommendations:</a:t>
            </a:r>
            <a:br>
              <a:rPr lang="en-US" dirty="0" smtClean="0"/>
            </a:br>
            <a:r>
              <a:rPr lang="en-US" dirty="0" smtClean="0"/>
              <a:t>Demo</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a:p>
            <a:r>
              <a:rPr lang="en-US" dirty="0" smtClean="0"/>
              <a:t>Example</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22</a:t>
            </a:fld>
            <a:endParaRPr lang="en-US"/>
          </a:p>
        </p:txBody>
      </p:sp>
    </p:spTree>
    <p:extLst>
      <p:ext uri="{BB962C8B-B14F-4D97-AF65-F5344CB8AC3E}">
        <p14:creationId xmlns:p14="http://schemas.microsoft.com/office/powerpoint/2010/main" val="74789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br>
              <a:rPr lang="en-US" dirty="0"/>
            </a:br>
            <a:r>
              <a:rPr lang="en-US" dirty="0"/>
              <a:t>Evaluating </a:t>
            </a:r>
            <a:r>
              <a:rPr lang="en-US" dirty="0" smtClean="0"/>
              <a:t>recommendations</a:t>
            </a:r>
            <a:endParaRPr lang="en-US" dirty="0"/>
          </a:p>
        </p:txBody>
      </p:sp>
      <p:sp>
        <p:nvSpPr>
          <p:cNvPr id="3" name="Content Placeholder 2"/>
          <p:cNvSpPr>
            <a:spLocks noGrp="1"/>
          </p:cNvSpPr>
          <p:nvPr>
            <p:ph idx="1"/>
          </p:nvPr>
        </p:nvSpPr>
        <p:spPr>
          <a:xfrm>
            <a:off x="292608" y="1020762"/>
            <a:ext cx="8229600" cy="5684838"/>
          </a:xfrm>
        </p:spPr>
        <p:txBody>
          <a:bodyPr>
            <a:normAutofit/>
          </a:bodyPr>
          <a:lstStyle/>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Average Absolute Difference</a:t>
            </a:r>
          </a:p>
          <a:p>
            <a:pPr marL="0" indent="0">
              <a:buNone/>
            </a:pPr>
            <a:r>
              <a:rPr lang="en-US" dirty="0"/>
              <a:t>	</a:t>
            </a:r>
            <a:r>
              <a:rPr lang="en-US" dirty="0" smtClean="0"/>
              <a:t>(0.5 + 0.5 + 0.5 + 1.0) / 4 = 0.625</a:t>
            </a:r>
          </a:p>
          <a:p>
            <a:r>
              <a:rPr lang="en-US" dirty="0" smtClean="0"/>
              <a:t>Root Mean Square</a:t>
            </a:r>
          </a:p>
          <a:p>
            <a:pPr marL="457200" lvl="1" indent="0">
              <a:buNone/>
            </a:pPr>
            <a:r>
              <a:rPr lang="en-US" dirty="0" smtClean="0"/>
              <a:t>	⎷((0.5</a:t>
            </a:r>
            <a:r>
              <a:rPr lang="en-US" baseline="30000" dirty="0" smtClean="0"/>
              <a:t>2 </a:t>
            </a:r>
            <a:r>
              <a:rPr lang="en-US" dirty="0" smtClean="0"/>
              <a:t>+ 0.5</a:t>
            </a:r>
            <a:r>
              <a:rPr lang="en-US" baseline="30000" dirty="0" smtClean="0"/>
              <a:t>2</a:t>
            </a:r>
            <a:r>
              <a:rPr lang="en-US" dirty="0" smtClean="0"/>
              <a:t> + 0.5</a:t>
            </a:r>
            <a:r>
              <a:rPr lang="en-US" baseline="30000" dirty="0" smtClean="0"/>
              <a:t>2</a:t>
            </a:r>
            <a:r>
              <a:rPr lang="en-US" dirty="0" smtClean="0"/>
              <a:t> + 1.0</a:t>
            </a:r>
            <a:r>
              <a:rPr lang="en-US" baseline="30000" dirty="0" smtClean="0"/>
              <a:t>2</a:t>
            </a:r>
            <a:r>
              <a:rPr lang="en-US" dirty="0" smtClean="0"/>
              <a:t>)/4) = 0.4375</a:t>
            </a:r>
          </a:p>
          <a:p>
            <a:r>
              <a:rPr lang="en-US" dirty="0" smtClean="0"/>
              <a:t>Precision</a:t>
            </a:r>
            <a:endParaRPr lang="en-US" dirty="0"/>
          </a:p>
          <a:p>
            <a:pPr marL="457200" lvl="1" indent="0">
              <a:buNone/>
            </a:pPr>
            <a:r>
              <a:rPr lang="en-US" dirty="0" smtClean="0"/>
              <a:t>Fraction of retrieved products that are relevant.</a:t>
            </a:r>
          </a:p>
          <a:p>
            <a:r>
              <a:rPr lang="en-US" dirty="0" smtClean="0"/>
              <a:t>Recall</a:t>
            </a:r>
            <a:endParaRPr lang="en-US" dirty="0"/>
          </a:p>
          <a:p>
            <a:pPr marL="457200" lvl="1" indent="0">
              <a:buNone/>
            </a:pPr>
            <a:r>
              <a:rPr lang="en-US" dirty="0" smtClean="0"/>
              <a:t>Fraction of relevant products that are retrieved.</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01960099"/>
              </p:ext>
            </p:extLst>
          </p:nvPr>
        </p:nvGraphicFramePr>
        <p:xfrm>
          <a:off x="533400" y="1295400"/>
          <a:ext cx="7467600" cy="1463040"/>
        </p:xfrm>
        <a:graphic>
          <a:graphicData uri="http://schemas.openxmlformats.org/drawingml/2006/table">
            <a:tbl>
              <a:tblPr firstRow="1" bandRow="1">
                <a:tableStyleId>{F2DE63D5-997A-4646-A377-4702673A728D}</a:tableStyleId>
              </a:tblPr>
              <a:tblGrid>
                <a:gridCol w="2209800"/>
                <a:gridCol w="894707"/>
                <a:gridCol w="1426396"/>
                <a:gridCol w="1426396"/>
                <a:gridCol w="1510301"/>
              </a:tblGrid>
              <a:tr h="334423">
                <a:tc>
                  <a:txBody>
                    <a:bodyPr/>
                    <a:lstStyle/>
                    <a:p>
                      <a:endParaRPr lang="en-US" dirty="0"/>
                    </a:p>
                  </a:txBody>
                  <a:tcPr/>
                </a:tc>
                <a:tc>
                  <a:txBody>
                    <a:bodyPr/>
                    <a:lstStyle/>
                    <a:p>
                      <a:r>
                        <a:rPr lang="en-US" dirty="0" smtClean="0"/>
                        <a:t>Item 1</a:t>
                      </a:r>
                      <a:endParaRPr lang="en-US" dirty="0"/>
                    </a:p>
                  </a:txBody>
                  <a:tcPr/>
                </a:tc>
                <a:tc>
                  <a:txBody>
                    <a:bodyPr/>
                    <a:lstStyle/>
                    <a:p>
                      <a:r>
                        <a:rPr lang="en-US" dirty="0" smtClean="0"/>
                        <a:t>Item 2</a:t>
                      </a:r>
                      <a:endParaRPr lang="en-US" dirty="0"/>
                    </a:p>
                  </a:txBody>
                  <a:tcPr/>
                </a:tc>
                <a:tc>
                  <a:txBody>
                    <a:bodyPr/>
                    <a:lstStyle/>
                    <a:p>
                      <a:r>
                        <a:rPr lang="en-US" dirty="0" smtClean="0"/>
                        <a:t>Item 3</a:t>
                      </a:r>
                      <a:endParaRPr lang="en-US" dirty="0"/>
                    </a:p>
                  </a:txBody>
                  <a:tcPr/>
                </a:tc>
                <a:tc>
                  <a:txBody>
                    <a:bodyPr/>
                    <a:lstStyle/>
                    <a:p>
                      <a:r>
                        <a:rPr lang="en-US" dirty="0" smtClean="0"/>
                        <a:t>Item 4</a:t>
                      </a:r>
                      <a:endParaRPr lang="en-US" dirty="0"/>
                    </a:p>
                  </a:txBody>
                  <a:tcPr/>
                </a:tc>
              </a:tr>
              <a:tr h="334423">
                <a:tc>
                  <a:txBody>
                    <a:bodyPr/>
                    <a:lstStyle/>
                    <a:p>
                      <a:r>
                        <a:rPr lang="en-US" dirty="0" smtClean="0"/>
                        <a:t>Actual</a:t>
                      </a:r>
                      <a:endParaRPr lang="en-US" dirty="0"/>
                    </a:p>
                  </a:txBody>
                  <a:tcPr/>
                </a:tc>
                <a:tc>
                  <a:txBody>
                    <a:bodyPr/>
                    <a:lstStyle/>
                    <a:p>
                      <a:r>
                        <a:rPr lang="en-US" dirty="0" smtClean="0"/>
                        <a:t>4.0</a:t>
                      </a:r>
                      <a:endParaRPr lang="en-US" dirty="0"/>
                    </a:p>
                  </a:txBody>
                  <a:tcPr/>
                </a:tc>
                <a:tc>
                  <a:txBody>
                    <a:bodyPr/>
                    <a:lstStyle/>
                    <a:p>
                      <a:r>
                        <a:rPr lang="en-US" dirty="0" smtClean="0"/>
                        <a:t>3.5</a:t>
                      </a:r>
                      <a:endParaRPr lang="en-US" dirty="0"/>
                    </a:p>
                  </a:txBody>
                  <a:tcPr/>
                </a:tc>
                <a:tc>
                  <a:txBody>
                    <a:bodyPr/>
                    <a:lstStyle/>
                    <a:p>
                      <a:r>
                        <a:rPr lang="en-US" dirty="0" smtClean="0"/>
                        <a:t>2.0</a:t>
                      </a:r>
                      <a:endParaRPr lang="en-US" dirty="0"/>
                    </a:p>
                  </a:txBody>
                  <a:tcPr/>
                </a:tc>
                <a:tc>
                  <a:txBody>
                    <a:bodyPr/>
                    <a:lstStyle/>
                    <a:p>
                      <a:r>
                        <a:rPr lang="en-US" dirty="0" smtClean="0"/>
                        <a:t>5.0</a:t>
                      </a:r>
                      <a:endParaRPr lang="en-US" dirty="0"/>
                    </a:p>
                  </a:txBody>
                  <a:tcPr/>
                </a:tc>
              </a:tr>
              <a:tr h="334423">
                <a:tc>
                  <a:txBody>
                    <a:bodyPr/>
                    <a:lstStyle/>
                    <a:p>
                      <a:r>
                        <a:rPr lang="en-US" dirty="0" smtClean="0"/>
                        <a:t>Estimate</a:t>
                      </a:r>
                      <a:endParaRPr lang="en-US" dirty="0"/>
                    </a:p>
                  </a:txBody>
                  <a:tcPr/>
                </a:tc>
                <a:tc>
                  <a:txBody>
                    <a:bodyPr/>
                    <a:lstStyle/>
                    <a:p>
                      <a:r>
                        <a:rPr lang="en-US" dirty="0" smtClean="0"/>
                        <a:t>3.5</a:t>
                      </a:r>
                      <a:endParaRPr lang="en-US" dirty="0"/>
                    </a:p>
                  </a:txBody>
                  <a:tcPr/>
                </a:tc>
                <a:tc>
                  <a:txBody>
                    <a:bodyPr/>
                    <a:lstStyle/>
                    <a:p>
                      <a:r>
                        <a:rPr lang="en-US" dirty="0" smtClean="0"/>
                        <a:t>3.0</a:t>
                      </a:r>
                      <a:endParaRPr lang="en-US" dirty="0"/>
                    </a:p>
                  </a:txBody>
                  <a:tcPr/>
                </a:tc>
                <a:tc>
                  <a:txBody>
                    <a:bodyPr/>
                    <a:lstStyle/>
                    <a:p>
                      <a:r>
                        <a:rPr lang="en-US" dirty="0" smtClean="0"/>
                        <a:t>2.5</a:t>
                      </a:r>
                      <a:endParaRPr lang="en-US" dirty="0"/>
                    </a:p>
                  </a:txBody>
                  <a:tcPr/>
                </a:tc>
                <a:tc>
                  <a:txBody>
                    <a:bodyPr/>
                    <a:lstStyle/>
                    <a:p>
                      <a:r>
                        <a:rPr lang="en-US" dirty="0" smtClean="0"/>
                        <a:t>4.0</a:t>
                      </a:r>
                      <a:endParaRPr lang="en-US" dirty="0"/>
                    </a:p>
                  </a:txBody>
                  <a:tcPr/>
                </a:tc>
              </a:tr>
              <a:tr h="334423">
                <a:tc>
                  <a:txBody>
                    <a:bodyPr/>
                    <a:lstStyle/>
                    <a:p>
                      <a:r>
                        <a:rPr lang="en-US" dirty="0" smtClean="0"/>
                        <a:t>Difference</a:t>
                      </a:r>
                      <a:endParaRPr lang="en-US" dirty="0"/>
                    </a:p>
                  </a:txBody>
                  <a:tcPr/>
                </a:tc>
                <a:tc>
                  <a:txBody>
                    <a:bodyPr/>
                    <a:lstStyle/>
                    <a:p>
                      <a:r>
                        <a:rPr lang="en-US" dirty="0" smtClean="0"/>
                        <a:t>0.5</a:t>
                      </a:r>
                      <a:endParaRPr lang="en-US" dirty="0"/>
                    </a:p>
                  </a:txBody>
                  <a:tcPr/>
                </a:tc>
                <a:tc>
                  <a:txBody>
                    <a:bodyPr/>
                    <a:lstStyle/>
                    <a:p>
                      <a:r>
                        <a:rPr lang="en-US" dirty="0" smtClean="0"/>
                        <a:t>0.5</a:t>
                      </a:r>
                      <a:endParaRPr lang="en-US" dirty="0"/>
                    </a:p>
                  </a:txBody>
                  <a:tcPr/>
                </a:tc>
                <a:tc>
                  <a:txBody>
                    <a:bodyPr/>
                    <a:lstStyle/>
                    <a:p>
                      <a:r>
                        <a:rPr lang="en-US" dirty="0" smtClean="0"/>
                        <a:t>0.5</a:t>
                      </a:r>
                      <a:endParaRPr lang="en-US" dirty="0"/>
                    </a:p>
                  </a:txBody>
                  <a:tcPr/>
                </a:tc>
                <a:tc>
                  <a:txBody>
                    <a:bodyPr/>
                    <a:lstStyle/>
                    <a:p>
                      <a:r>
                        <a:rPr lang="en-US" dirty="0" smtClean="0"/>
                        <a:t>1.0</a:t>
                      </a:r>
                      <a:endParaRPr lang="en-US" dirty="0"/>
                    </a:p>
                  </a:txBody>
                  <a:tcPr/>
                </a:tc>
              </a:tr>
            </a:tbl>
          </a:graphicData>
        </a:graphic>
      </p:graphicFrame>
    </p:spTree>
    <p:extLst>
      <p:ext uri="{BB962C8B-B14F-4D97-AF65-F5344CB8AC3E}">
        <p14:creationId xmlns:p14="http://schemas.microsoft.com/office/powerpoint/2010/main" val="2087636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Recommendations : </a:t>
            </a:r>
            <a:br>
              <a:rPr lang="en-US" dirty="0"/>
            </a:br>
            <a:r>
              <a:rPr lang="en-US" dirty="0"/>
              <a:t>Evaluating </a:t>
            </a:r>
            <a:r>
              <a:rPr lang="en-US" dirty="0" smtClean="0"/>
              <a:t>recommendations demo</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Example</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24</a:t>
            </a:fld>
            <a:endParaRPr lang="en-US"/>
          </a:p>
        </p:txBody>
      </p:sp>
    </p:spTree>
    <p:extLst>
      <p:ext uri="{BB962C8B-B14F-4D97-AF65-F5344CB8AC3E}">
        <p14:creationId xmlns:p14="http://schemas.microsoft.com/office/powerpoint/2010/main" val="1196013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WEKA Tutorial</a:t>
            </a:r>
            <a:endParaRPr lang="en-US" dirty="0"/>
          </a:p>
        </p:txBody>
      </p:sp>
      <p:sp>
        <p:nvSpPr>
          <p:cNvPr id="3" name="Slide Number Placeholder 2"/>
          <p:cNvSpPr>
            <a:spLocks noGrp="1"/>
          </p:cNvSpPr>
          <p:nvPr>
            <p:ph type="sldNum" sz="quarter" idx="12"/>
          </p:nvPr>
        </p:nvSpPr>
        <p:spPr/>
        <p:txBody>
          <a:bodyPr/>
          <a:lstStyle/>
          <a:p>
            <a:fld id="{C6BDDE3B-6E17-4A89-9F93-DBB317C0A6AD}" type="slidenum">
              <a:rPr lang="en-US" smtClean="0"/>
              <a:t>25</a:t>
            </a:fld>
            <a:endParaRPr lang="en-US" dirty="0"/>
          </a:p>
        </p:txBody>
      </p:sp>
    </p:spTree>
    <p:extLst>
      <p:ext uri="{BB962C8B-B14F-4D97-AF65-F5344CB8AC3E}">
        <p14:creationId xmlns:p14="http://schemas.microsoft.com/office/powerpoint/2010/main" val="362836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BDDE3B-6E17-4A89-9F93-DBB317C0A6AD}" type="slidenum">
              <a:rPr lang="en-US" smtClean="0"/>
              <a:t>26</a:t>
            </a:fld>
            <a:endParaRPr lang="en-US"/>
          </a:p>
        </p:txBody>
      </p:sp>
    </p:spTree>
    <p:extLst>
      <p:ext uri="{BB962C8B-B14F-4D97-AF65-F5344CB8AC3E}">
        <p14:creationId xmlns:p14="http://schemas.microsoft.com/office/powerpoint/2010/main" val="182050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Machine learning overview</a:t>
            </a:r>
            <a:endParaRPr lang="en-US" dirty="0"/>
          </a:p>
        </p:txBody>
      </p:sp>
      <p:sp>
        <p:nvSpPr>
          <p:cNvPr id="8" name="Slide Number Placeholder 7"/>
          <p:cNvSpPr>
            <a:spLocks noGrp="1"/>
          </p:cNvSpPr>
          <p:nvPr>
            <p:ph type="sldNum" sz="quarter" idx="12"/>
          </p:nvPr>
        </p:nvSpPr>
        <p:spPr/>
        <p:txBody>
          <a:bodyPr/>
          <a:lstStyle/>
          <a:p>
            <a:fld id="{C6BDDE3B-6E17-4A89-9F93-DBB317C0A6AD}" type="slidenum">
              <a:rPr lang="en-US" smtClean="0"/>
              <a:t>27</a:t>
            </a:fld>
            <a:endParaRPr lang="en-US"/>
          </a:p>
        </p:txBody>
      </p:sp>
      <p:sp>
        <p:nvSpPr>
          <p:cNvPr id="4" name="TextBox 3"/>
          <p:cNvSpPr txBox="1"/>
          <p:nvPr/>
        </p:nvSpPr>
        <p:spPr>
          <a:xfrm>
            <a:off x="482124" y="2971800"/>
            <a:ext cx="8661876" cy="923330"/>
          </a:xfrm>
          <a:prstGeom prst="rect">
            <a:avLst/>
          </a:prstGeom>
          <a:noFill/>
        </p:spPr>
        <p:txBody>
          <a:bodyPr wrap="square" rtlCol="0">
            <a:spAutoFit/>
          </a:bodyPr>
          <a:lstStyle/>
          <a:p>
            <a:r>
              <a:rPr lang="en-US" i="1" dirty="0"/>
              <a:t>“The acquisition of knowledge is always of use to the intellect, because it may thus drive out useless things and retain the good. For nothing can be loved or hated unless it is first known.”</a:t>
            </a:r>
            <a:endParaRPr lang="en-US" dirty="0"/>
          </a:p>
        </p:txBody>
      </p:sp>
      <p:sp>
        <p:nvSpPr>
          <p:cNvPr id="5" name="TextBox 4"/>
          <p:cNvSpPr txBox="1"/>
          <p:nvPr/>
        </p:nvSpPr>
        <p:spPr>
          <a:xfrm>
            <a:off x="762000" y="1903956"/>
            <a:ext cx="3733800" cy="369332"/>
          </a:xfrm>
          <a:prstGeom prst="rect">
            <a:avLst/>
          </a:prstGeom>
          <a:noFill/>
        </p:spPr>
        <p:txBody>
          <a:bodyPr wrap="square" rtlCol="0">
            <a:spAutoFit/>
          </a:bodyPr>
          <a:lstStyle/>
          <a:p>
            <a:r>
              <a:rPr lang="en-US" b="1" dirty="0" smtClean="0"/>
              <a:t>Data vs Information</a:t>
            </a:r>
            <a:endParaRPr lang="en-US" b="1" dirty="0"/>
          </a:p>
        </p:txBody>
      </p:sp>
    </p:spTree>
    <p:extLst>
      <p:ext uri="{BB962C8B-B14F-4D97-AF65-F5344CB8AC3E}">
        <p14:creationId xmlns:p14="http://schemas.microsoft.com/office/powerpoint/2010/main" val="1494427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Machine learning overview: Contact lenses</a:t>
            </a:r>
            <a:endParaRPr lang="en-US" dirty="0"/>
          </a:p>
        </p:txBody>
      </p:sp>
      <p:sp>
        <p:nvSpPr>
          <p:cNvPr id="8" name="Slide Number Placeholder 7"/>
          <p:cNvSpPr>
            <a:spLocks noGrp="1"/>
          </p:cNvSpPr>
          <p:nvPr>
            <p:ph type="sldNum" sz="quarter" idx="12"/>
          </p:nvPr>
        </p:nvSpPr>
        <p:spPr/>
        <p:txBody>
          <a:bodyPr/>
          <a:lstStyle/>
          <a:p>
            <a:fld id="{C6BDDE3B-6E17-4A89-9F93-DBB317C0A6AD}" type="slidenum">
              <a:rPr lang="en-US" smtClean="0"/>
              <a:t>28</a:t>
            </a:fld>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47785967"/>
              </p:ext>
            </p:extLst>
          </p:nvPr>
        </p:nvGraphicFramePr>
        <p:xfrm>
          <a:off x="1168400" y="882650"/>
          <a:ext cx="6807200" cy="5092700"/>
        </p:xfrm>
        <a:graphic>
          <a:graphicData uri="http://schemas.openxmlformats.org/presentationml/2006/ole">
            <mc:AlternateContent xmlns:mc="http://schemas.openxmlformats.org/markup-compatibility/2006">
              <mc:Choice xmlns:v="urn:schemas-microsoft-com:vml" Requires="v">
                <p:oleObj spid="_x0000_s1029" name="Worksheet" r:id="rId3" imgW="6807200" imgH="5092700" progId="Excel.Sheet.12">
                  <p:embed/>
                </p:oleObj>
              </mc:Choice>
              <mc:Fallback>
                <p:oleObj name="Worksheet" r:id="rId3" imgW="6807200" imgH="5092700" progId="Excel.Sheet.12">
                  <p:embed/>
                  <p:pic>
                    <p:nvPicPr>
                      <p:cNvPr id="0" name=""/>
                      <p:cNvPicPr/>
                      <p:nvPr/>
                    </p:nvPicPr>
                    <p:blipFill>
                      <a:blip r:embed="rId4"/>
                      <a:stretch>
                        <a:fillRect/>
                      </a:stretch>
                    </p:blipFill>
                    <p:spPr>
                      <a:xfrm>
                        <a:off x="1168400" y="882650"/>
                        <a:ext cx="6807200" cy="5092700"/>
                      </a:xfrm>
                      <a:prstGeom prst="rect">
                        <a:avLst/>
                      </a:prstGeom>
                    </p:spPr>
                  </p:pic>
                </p:oleObj>
              </mc:Fallback>
            </mc:AlternateContent>
          </a:graphicData>
        </a:graphic>
      </p:graphicFrame>
      <p:sp>
        <p:nvSpPr>
          <p:cNvPr id="15" name="TextBox 14"/>
          <p:cNvSpPr txBox="1"/>
          <p:nvPr/>
        </p:nvSpPr>
        <p:spPr>
          <a:xfrm>
            <a:off x="1266163" y="6096000"/>
            <a:ext cx="6282489" cy="461665"/>
          </a:xfrm>
          <a:prstGeom prst="rect">
            <a:avLst/>
          </a:prstGeom>
          <a:noFill/>
        </p:spPr>
        <p:txBody>
          <a:bodyPr wrap="none" rtlCol="0">
            <a:spAutoFit/>
          </a:bodyPr>
          <a:lstStyle/>
          <a:p>
            <a:r>
              <a:rPr lang="en-US" sz="1200" b="1" dirty="0"/>
              <a:t>Presbyopia</a:t>
            </a:r>
            <a:r>
              <a:rPr lang="en-US" sz="1200" dirty="0"/>
              <a:t> is a condition associated with aging in which the eye exhibits a </a:t>
            </a:r>
            <a:r>
              <a:rPr lang="en-US" sz="1200"/>
              <a:t>progressively </a:t>
            </a:r>
            <a:endParaRPr lang="en-US" sz="1200" smtClean="0"/>
          </a:p>
          <a:p>
            <a:r>
              <a:rPr lang="en-US" sz="1200" dirty="0" smtClean="0"/>
              <a:t>diminished </a:t>
            </a:r>
            <a:r>
              <a:rPr lang="en-US" sz="1200" dirty="0"/>
              <a:t>ability to focus on near objects</a:t>
            </a:r>
            <a:endParaRPr lang="en-US" sz="1200" dirty="0"/>
          </a:p>
        </p:txBody>
      </p:sp>
    </p:spTree>
    <p:extLst>
      <p:ext uri="{BB962C8B-B14F-4D97-AF65-F5344CB8AC3E}">
        <p14:creationId xmlns:p14="http://schemas.microsoft.com/office/powerpoint/2010/main" val="2138000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Machine learning overview: Contact lenses</a:t>
            </a:r>
            <a:endParaRPr lang="en-US" dirty="0"/>
          </a:p>
        </p:txBody>
      </p:sp>
      <p:sp>
        <p:nvSpPr>
          <p:cNvPr id="8" name="Slide Number Placeholder 7"/>
          <p:cNvSpPr>
            <a:spLocks noGrp="1"/>
          </p:cNvSpPr>
          <p:nvPr>
            <p:ph type="sldNum" sz="quarter" idx="12"/>
          </p:nvPr>
        </p:nvSpPr>
        <p:spPr/>
        <p:txBody>
          <a:bodyPr/>
          <a:lstStyle/>
          <a:p>
            <a:fld id="{C6BDDE3B-6E17-4A89-9F93-DBB317C0A6AD}" type="slidenum">
              <a:rPr lang="en-US" smtClean="0"/>
              <a:t>29</a:t>
            </a:fld>
            <a:endParaRPr lang="en-US"/>
          </a:p>
        </p:txBody>
      </p:sp>
      <p:sp>
        <p:nvSpPr>
          <p:cNvPr id="2" name="TextBox 1"/>
          <p:cNvSpPr txBox="1"/>
          <p:nvPr/>
        </p:nvSpPr>
        <p:spPr>
          <a:xfrm>
            <a:off x="3200400" y="2438400"/>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2"/>
          <a:stretch>
            <a:fillRect/>
          </a:stretch>
        </p:blipFill>
        <p:spPr>
          <a:xfrm>
            <a:off x="635508" y="1219200"/>
            <a:ext cx="7543800" cy="4448193"/>
          </a:xfrm>
          <a:prstGeom prst="rect">
            <a:avLst/>
          </a:prstGeom>
        </p:spPr>
      </p:pic>
    </p:spTree>
    <p:extLst>
      <p:ext uri="{BB962C8B-B14F-4D97-AF65-F5344CB8AC3E}">
        <p14:creationId xmlns:p14="http://schemas.microsoft.com/office/powerpoint/2010/main" val="105222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6895071" cy="474566"/>
          </a:xfrm>
        </p:spPr>
        <p:txBody>
          <a:bodyPr>
            <a:normAutofit fontScale="90000"/>
          </a:bodyPr>
          <a:lstStyle/>
          <a:p>
            <a:r>
              <a:rPr lang="en-US" dirty="0" smtClean="0"/>
              <a:t>Agenda</a:t>
            </a:r>
            <a:endParaRPr lang="en-US" dirty="0"/>
          </a:p>
        </p:txBody>
      </p:sp>
      <p:sp>
        <p:nvSpPr>
          <p:cNvPr id="4" name="TextBox 3"/>
          <p:cNvSpPr txBox="1"/>
          <p:nvPr/>
        </p:nvSpPr>
        <p:spPr>
          <a:xfrm>
            <a:off x="381000" y="1219200"/>
            <a:ext cx="8458200" cy="3139321"/>
          </a:xfrm>
          <a:prstGeom prst="rect">
            <a:avLst/>
          </a:prstGeom>
          <a:noFill/>
        </p:spPr>
        <p:txBody>
          <a:bodyPr wrap="square" rtlCol="0">
            <a:spAutoFit/>
          </a:bodyPr>
          <a:lstStyle/>
          <a:p>
            <a:pPr marL="285750" indent="-285750">
              <a:buFont typeface="Arial" charset="0"/>
              <a:buChar char="•"/>
            </a:pPr>
            <a:r>
              <a:rPr lang="en-US" b="1" dirty="0"/>
              <a:t>Motivation</a:t>
            </a:r>
          </a:p>
          <a:p>
            <a:pPr marL="285750" indent="-285750">
              <a:buFont typeface="Arial" charset="0"/>
              <a:buChar char="•"/>
            </a:pPr>
            <a:endParaRPr lang="en-US" dirty="0"/>
          </a:p>
          <a:p>
            <a:pPr marL="285750" indent="-285750">
              <a:buFont typeface="Arial" charset="0"/>
              <a:buChar char="•"/>
            </a:pPr>
            <a:r>
              <a:rPr lang="en-US" dirty="0"/>
              <a:t>Introduction to machine learning</a:t>
            </a:r>
          </a:p>
          <a:p>
            <a:r>
              <a:rPr lang="en-US" dirty="0"/>
              <a:t>	</a:t>
            </a:r>
          </a:p>
          <a:p>
            <a:pPr marL="285750" indent="-285750">
              <a:buFont typeface="Arial" charset="0"/>
              <a:buChar char="•"/>
            </a:pPr>
            <a:r>
              <a:rPr lang="en-US" dirty="0"/>
              <a:t>Generating Recommendations </a:t>
            </a:r>
          </a:p>
          <a:p>
            <a:r>
              <a:rPr lang="en-US" dirty="0"/>
              <a:t>	</a:t>
            </a:r>
          </a:p>
          <a:p>
            <a:pPr marL="285750" indent="-285750">
              <a:buFont typeface="Arial" charset="0"/>
              <a:buChar char="•"/>
            </a:pPr>
            <a:r>
              <a:rPr lang="en-US" dirty="0" err="1"/>
              <a:t>Weka</a:t>
            </a:r>
            <a:r>
              <a:rPr lang="en-US" dirty="0"/>
              <a:t> tutorial</a:t>
            </a:r>
          </a:p>
          <a:p>
            <a:pPr marL="285750" indent="-285750">
              <a:buFont typeface="Arial" charset="0"/>
              <a:buChar char="•"/>
            </a:pPr>
            <a:endParaRPr lang="en-US" dirty="0"/>
          </a:p>
          <a:p>
            <a:pPr marL="285750" indent="-285750">
              <a:buFont typeface="Arial" charset="0"/>
              <a:buChar char="•"/>
            </a:pPr>
            <a:r>
              <a:rPr lang="en-US" dirty="0"/>
              <a:t>Conclusion</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C6BDDE3B-6E17-4A89-9F93-DBB317C0A6AD}" type="slidenum">
              <a:rPr lang="en-US" smtClean="0"/>
              <a:t>3</a:t>
            </a:fld>
            <a:endParaRPr lang="en-US"/>
          </a:p>
        </p:txBody>
      </p:sp>
    </p:spTree>
    <p:extLst>
      <p:ext uri="{BB962C8B-B14F-4D97-AF65-F5344CB8AC3E}">
        <p14:creationId xmlns:p14="http://schemas.microsoft.com/office/powerpoint/2010/main" val="282168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Machine learning overview: Contact lenses</a:t>
            </a:r>
            <a:endParaRPr lang="en-US" dirty="0"/>
          </a:p>
        </p:txBody>
      </p:sp>
      <p:sp>
        <p:nvSpPr>
          <p:cNvPr id="8" name="Slide Number Placeholder 7"/>
          <p:cNvSpPr>
            <a:spLocks noGrp="1"/>
          </p:cNvSpPr>
          <p:nvPr>
            <p:ph type="sldNum" sz="quarter" idx="12"/>
          </p:nvPr>
        </p:nvSpPr>
        <p:spPr/>
        <p:txBody>
          <a:bodyPr/>
          <a:lstStyle/>
          <a:p>
            <a:fld id="{C6BDDE3B-6E17-4A89-9F93-DBB317C0A6AD}" type="slidenum">
              <a:rPr lang="en-US" smtClean="0"/>
              <a:t>30</a:t>
            </a:fld>
            <a:endParaRPr lang="en-US"/>
          </a:p>
        </p:txBody>
      </p:sp>
      <p:sp>
        <p:nvSpPr>
          <p:cNvPr id="2" name="TextBox 1"/>
          <p:cNvSpPr txBox="1"/>
          <p:nvPr/>
        </p:nvSpPr>
        <p:spPr>
          <a:xfrm>
            <a:off x="3200400" y="2438400"/>
            <a:ext cx="184731" cy="369332"/>
          </a:xfrm>
          <a:prstGeom prst="rect">
            <a:avLst/>
          </a:prstGeom>
          <a:noFill/>
        </p:spPr>
        <p:txBody>
          <a:bodyPr wrap="none" rtlCol="0">
            <a:spAutoFit/>
          </a:bodyPr>
          <a:lstStyle/>
          <a:p>
            <a:endParaRPr lang="en-US" dirty="0"/>
          </a:p>
        </p:txBody>
      </p:sp>
      <p:sp>
        <p:nvSpPr>
          <p:cNvPr id="3" name="TextBox 2"/>
          <p:cNvSpPr txBox="1"/>
          <p:nvPr/>
        </p:nvSpPr>
        <p:spPr>
          <a:xfrm>
            <a:off x="457200" y="990600"/>
            <a:ext cx="9017212" cy="4893647"/>
          </a:xfrm>
          <a:prstGeom prst="rect">
            <a:avLst/>
          </a:prstGeom>
          <a:noFill/>
        </p:spPr>
        <p:txBody>
          <a:bodyPr wrap="none" rtlCol="0">
            <a:spAutoFit/>
          </a:bodyPr>
          <a:lstStyle/>
          <a:p>
            <a:r>
              <a:rPr lang="en-US" sz="1200" dirty="0">
                <a:latin typeface="Courier New" charset="0"/>
                <a:ea typeface="Courier New" charset="0"/>
                <a:cs typeface="Courier New" charset="0"/>
              </a:rPr>
              <a:t>if </a:t>
            </a:r>
            <a:r>
              <a:rPr lang="en-US" sz="1200" dirty="0" err="1">
                <a:latin typeface="Courier New" charset="0"/>
                <a:ea typeface="Courier New" charset="0"/>
                <a:cs typeface="Courier New" charset="0"/>
              </a:rPr>
              <a:t>tearProductionRate</a:t>
            </a:r>
            <a:r>
              <a:rPr lang="en-US" sz="1200" dirty="0">
                <a:latin typeface="Courier New" charset="0"/>
                <a:ea typeface="Courier New" charset="0"/>
                <a:cs typeface="Courier New" charset="0"/>
              </a:rPr>
              <a:t> == reduced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none</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a:latin typeface="Courier New" charset="0"/>
                <a:ea typeface="Courier New" charset="0"/>
                <a:cs typeface="Courier New" charset="0"/>
              </a:rPr>
              <a:t>age == young &amp;&amp; astigmatic == no   &amp;&amp; </a:t>
            </a:r>
            <a:r>
              <a:rPr lang="en-US" sz="1200" dirty="0" err="1">
                <a:latin typeface="Courier New" charset="0"/>
                <a:ea typeface="Courier New" charset="0"/>
                <a:cs typeface="Courier New" charset="0"/>
              </a:rPr>
              <a:t>tearProductionRate</a:t>
            </a:r>
            <a:r>
              <a:rPr lang="en-US" sz="1200" dirty="0">
                <a:latin typeface="Courier New" charset="0"/>
                <a:ea typeface="Courier New" charset="0"/>
                <a:cs typeface="Courier New" charset="0"/>
              </a:rPr>
              <a:t> == normal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soft</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a:latin typeface="Courier New" charset="0"/>
                <a:ea typeface="Courier New" charset="0"/>
                <a:cs typeface="Courier New" charset="0"/>
              </a:rPr>
              <a:t>age == pre-</a:t>
            </a:r>
            <a:r>
              <a:rPr lang="en-US" sz="1200" dirty="0" err="1">
                <a:latin typeface="Courier New" charset="0"/>
                <a:ea typeface="Courier New" charset="0"/>
                <a:cs typeface="Courier New" charset="0"/>
              </a:rPr>
              <a:t>presbyopic</a:t>
            </a:r>
            <a:r>
              <a:rPr lang="en-US" sz="1200" dirty="0">
                <a:latin typeface="Courier New" charset="0"/>
                <a:ea typeface="Courier New" charset="0"/>
                <a:cs typeface="Courier New" charset="0"/>
              </a:rPr>
              <a:t> &amp;&amp; astigmatic == no   &amp;&amp; </a:t>
            </a:r>
            <a:r>
              <a:rPr lang="en-US" sz="1200" dirty="0" err="1">
                <a:latin typeface="Courier New" charset="0"/>
                <a:ea typeface="Courier New" charset="0"/>
                <a:cs typeface="Courier New" charset="0"/>
              </a:rPr>
              <a:t>tearProductionRate</a:t>
            </a:r>
            <a:r>
              <a:rPr lang="en-US" sz="1200" dirty="0">
                <a:latin typeface="Courier New" charset="0"/>
                <a:ea typeface="Courier New" charset="0"/>
                <a:cs typeface="Courier New" charset="0"/>
              </a:rPr>
              <a:t> == normal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soft</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a:latin typeface="Courier New" charset="0"/>
                <a:ea typeface="Courier New" charset="0"/>
                <a:cs typeface="Courier New" charset="0"/>
              </a:rPr>
              <a:t>age == </a:t>
            </a:r>
            <a:r>
              <a:rPr lang="en-US" sz="1200" dirty="0" err="1">
                <a:latin typeface="Courier New" charset="0"/>
                <a:ea typeface="Courier New" charset="0"/>
                <a:cs typeface="Courier New" charset="0"/>
              </a:rPr>
              <a:t>presbyopic</a:t>
            </a:r>
            <a:r>
              <a:rPr lang="en-US" sz="1200" dirty="0">
                <a:latin typeface="Courier New" charset="0"/>
                <a:ea typeface="Courier New" charset="0"/>
                <a:cs typeface="Courier New" charset="0"/>
              </a:rPr>
              <a:t> &amp;&amp; </a:t>
            </a:r>
            <a:r>
              <a:rPr lang="en-US" sz="1200" dirty="0" err="1">
                <a:latin typeface="Courier New" charset="0"/>
                <a:ea typeface="Courier New" charset="0"/>
                <a:cs typeface="Courier New" charset="0"/>
              </a:rPr>
              <a:t>spectaclePrescription</a:t>
            </a:r>
            <a:r>
              <a:rPr lang="en-US" sz="1200" dirty="0">
                <a:latin typeface="Courier New" charset="0"/>
                <a:ea typeface="Courier New" charset="0"/>
                <a:cs typeface="Courier New" charset="0"/>
              </a:rPr>
              <a:t> == </a:t>
            </a:r>
            <a:r>
              <a:rPr lang="en-US" sz="1200" dirty="0" err="1">
                <a:latin typeface="Courier New" charset="0"/>
                <a:ea typeface="Courier New" charset="0"/>
                <a:cs typeface="Courier New" charset="0"/>
              </a:rPr>
              <a:t>myope</a:t>
            </a:r>
            <a:r>
              <a:rPr lang="en-US" sz="1200" dirty="0">
                <a:latin typeface="Courier New" charset="0"/>
                <a:ea typeface="Courier New" charset="0"/>
                <a:cs typeface="Courier New" charset="0"/>
              </a:rPr>
              <a:t>   &amp;&amp; astigmatic == no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none</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err="1">
                <a:latin typeface="Courier New" charset="0"/>
                <a:ea typeface="Courier New" charset="0"/>
                <a:cs typeface="Courier New" charset="0"/>
              </a:rPr>
              <a:t>spectaclePrescription</a:t>
            </a:r>
            <a:r>
              <a:rPr lang="en-US" sz="1200" dirty="0">
                <a:latin typeface="Courier New" charset="0"/>
                <a:ea typeface="Courier New" charset="0"/>
                <a:cs typeface="Courier New" charset="0"/>
              </a:rPr>
              <a:t> == </a:t>
            </a:r>
            <a:r>
              <a:rPr lang="en-US" sz="1200" dirty="0" err="1">
                <a:latin typeface="Courier New" charset="0"/>
                <a:ea typeface="Courier New" charset="0"/>
                <a:cs typeface="Courier New" charset="0"/>
              </a:rPr>
              <a:t>hypermetrope</a:t>
            </a:r>
            <a:r>
              <a:rPr lang="en-US" sz="1200" dirty="0">
                <a:latin typeface="Courier New" charset="0"/>
                <a:ea typeface="Courier New" charset="0"/>
                <a:cs typeface="Courier New" charset="0"/>
              </a:rPr>
              <a:t> &amp;&amp; astigmatic == no   &amp;&amp; </a:t>
            </a:r>
            <a:r>
              <a:rPr lang="en-US" sz="1200" dirty="0" err="1">
                <a:latin typeface="Courier New" charset="0"/>
                <a:ea typeface="Courier New" charset="0"/>
                <a:cs typeface="Courier New" charset="0"/>
              </a:rPr>
              <a:t>tearProductionRate</a:t>
            </a:r>
            <a:r>
              <a:rPr lang="en-US" sz="1200" dirty="0">
                <a:latin typeface="Courier New" charset="0"/>
                <a:ea typeface="Courier New" charset="0"/>
                <a:cs typeface="Courier New" charset="0"/>
              </a:rPr>
              <a:t> == normal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soft</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err="1">
                <a:latin typeface="Courier New" charset="0"/>
                <a:ea typeface="Courier New" charset="0"/>
                <a:cs typeface="Courier New" charset="0"/>
              </a:rPr>
              <a:t>spectaclePrescription</a:t>
            </a:r>
            <a:r>
              <a:rPr lang="en-US" sz="1200" dirty="0">
                <a:latin typeface="Courier New" charset="0"/>
                <a:ea typeface="Courier New" charset="0"/>
                <a:cs typeface="Courier New" charset="0"/>
              </a:rPr>
              <a:t> == </a:t>
            </a:r>
            <a:r>
              <a:rPr lang="en-US" sz="1200" dirty="0" err="1">
                <a:latin typeface="Courier New" charset="0"/>
                <a:ea typeface="Courier New" charset="0"/>
                <a:cs typeface="Courier New" charset="0"/>
              </a:rPr>
              <a:t>myope</a:t>
            </a:r>
            <a:r>
              <a:rPr lang="en-US" sz="1200" dirty="0">
                <a:latin typeface="Courier New" charset="0"/>
                <a:ea typeface="Courier New" charset="0"/>
                <a:cs typeface="Courier New" charset="0"/>
              </a:rPr>
              <a:t> &amp;&amp; astigmatic == yes   &amp;&amp; </a:t>
            </a:r>
            <a:r>
              <a:rPr lang="en-US" sz="1200" dirty="0" err="1">
                <a:latin typeface="Courier New" charset="0"/>
                <a:ea typeface="Courier New" charset="0"/>
                <a:cs typeface="Courier New" charset="0"/>
              </a:rPr>
              <a:t>tearProductionRate</a:t>
            </a:r>
            <a:r>
              <a:rPr lang="en-US" sz="1200" dirty="0">
                <a:latin typeface="Courier New" charset="0"/>
                <a:ea typeface="Courier New" charset="0"/>
                <a:cs typeface="Courier New" charset="0"/>
              </a:rPr>
              <a:t> == normal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hard</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a:latin typeface="Courier New" charset="0"/>
                <a:ea typeface="Courier New" charset="0"/>
                <a:cs typeface="Courier New" charset="0"/>
              </a:rPr>
              <a:t>age young &amp;&amp; astigmatic == yes   &amp;&amp; </a:t>
            </a:r>
            <a:r>
              <a:rPr lang="en-US" sz="1200" dirty="0" err="1">
                <a:latin typeface="Courier New" charset="0"/>
                <a:ea typeface="Courier New" charset="0"/>
                <a:cs typeface="Courier New" charset="0"/>
              </a:rPr>
              <a:t>tearProductionRate</a:t>
            </a:r>
            <a:r>
              <a:rPr lang="en-US" sz="1200" dirty="0">
                <a:latin typeface="Courier New" charset="0"/>
                <a:ea typeface="Courier New" charset="0"/>
                <a:cs typeface="Courier New" charset="0"/>
              </a:rPr>
              <a:t> == normal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hard</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a:latin typeface="Courier New" charset="0"/>
                <a:ea typeface="Courier New" charset="0"/>
                <a:cs typeface="Courier New" charset="0"/>
              </a:rPr>
              <a:t>age == pre-</a:t>
            </a:r>
            <a:r>
              <a:rPr lang="en-US" sz="1200" dirty="0" err="1">
                <a:latin typeface="Courier New" charset="0"/>
                <a:ea typeface="Courier New" charset="0"/>
                <a:cs typeface="Courier New" charset="0"/>
              </a:rPr>
              <a:t>presbyopic</a:t>
            </a:r>
            <a:r>
              <a:rPr lang="en-US" sz="1200" dirty="0">
                <a:latin typeface="Courier New" charset="0"/>
                <a:ea typeface="Courier New" charset="0"/>
                <a:cs typeface="Courier New" charset="0"/>
              </a:rPr>
              <a:t>   &amp;&amp; </a:t>
            </a:r>
            <a:r>
              <a:rPr lang="en-US" sz="1200" dirty="0" err="1">
                <a:latin typeface="Courier New" charset="0"/>
                <a:ea typeface="Courier New" charset="0"/>
                <a:cs typeface="Courier New" charset="0"/>
              </a:rPr>
              <a:t>spectaclePrescription</a:t>
            </a:r>
            <a:r>
              <a:rPr lang="en-US" sz="1200" dirty="0">
                <a:latin typeface="Courier New" charset="0"/>
                <a:ea typeface="Courier New" charset="0"/>
                <a:cs typeface="Courier New" charset="0"/>
              </a:rPr>
              <a:t> == </a:t>
            </a:r>
            <a:r>
              <a:rPr lang="en-US" sz="1200" dirty="0" err="1">
                <a:latin typeface="Courier New" charset="0"/>
                <a:ea typeface="Courier New" charset="0"/>
                <a:cs typeface="Courier New" charset="0"/>
              </a:rPr>
              <a:t>hypermetrope</a:t>
            </a:r>
            <a:r>
              <a:rPr lang="en-US" sz="1200" dirty="0">
                <a:latin typeface="Courier New" charset="0"/>
                <a:ea typeface="Courier New" charset="0"/>
                <a:cs typeface="Courier New" charset="0"/>
              </a:rPr>
              <a:t>   &amp;&amp; astigmatic == yes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a:t>
            </a:r>
            <a:r>
              <a:rPr lang="en-US" sz="1200" dirty="0" smtClean="0">
                <a:latin typeface="Courier New" charset="0"/>
                <a:ea typeface="Courier New" charset="0"/>
                <a:cs typeface="Courier New" charset="0"/>
              </a:rPr>
              <a:t>none</a:t>
            </a:r>
          </a:p>
          <a:p>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if </a:t>
            </a:r>
            <a:r>
              <a:rPr lang="en-US" sz="1200" dirty="0">
                <a:latin typeface="Courier New" charset="0"/>
                <a:ea typeface="Courier New" charset="0"/>
                <a:cs typeface="Courier New" charset="0"/>
              </a:rPr>
              <a:t>age == </a:t>
            </a:r>
            <a:r>
              <a:rPr lang="en-US" sz="1200" dirty="0" err="1">
                <a:latin typeface="Courier New" charset="0"/>
                <a:ea typeface="Courier New" charset="0"/>
                <a:cs typeface="Courier New" charset="0"/>
              </a:rPr>
              <a:t>presbyopic</a:t>
            </a:r>
            <a:r>
              <a:rPr lang="en-US" sz="1200" dirty="0">
                <a:latin typeface="Courier New" charset="0"/>
                <a:ea typeface="Courier New" charset="0"/>
                <a:cs typeface="Courier New" charset="0"/>
              </a:rPr>
              <a:t> &amp;&amp; </a:t>
            </a:r>
            <a:r>
              <a:rPr lang="en-US" sz="1200" dirty="0" err="1">
                <a:latin typeface="Courier New" charset="0"/>
                <a:ea typeface="Courier New" charset="0"/>
                <a:cs typeface="Courier New" charset="0"/>
              </a:rPr>
              <a:t>spectaclePrescription</a:t>
            </a:r>
            <a:r>
              <a:rPr lang="en-US" sz="1200" dirty="0">
                <a:latin typeface="Courier New" charset="0"/>
                <a:ea typeface="Courier New" charset="0"/>
                <a:cs typeface="Courier New" charset="0"/>
              </a:rPr>
              <a:t> == </a:t>
            </a:r>
            <a:r>
              <a:rPr lang="en-US" sz="1200" dirty="0" err="1">
                <a:latin typeface="Courier New" charset="0"/>
                <a:ea typeface="Courier New" charset="0"/>
                <a:cs typeface="Courier New" charset="0"/>
              </a:rPr>
              <a:t>hypermetrope</a:t>
            </a:r>
            <a:r>
              <a:rPr lang="en-US" sz="1200" dirty="0">
                <a:latin typeface="Courier New" charset="0"/>
                <a:ea typeface="Courier New" charset="0"/>
                <a:cs typeface="Courier New" charset="0"/>
              </a:rPr>
              <a:t>   &amp;&amp; astigmatic == yes </a:t>
            </a:r>
            <a:endParaRPr lang="en-US" sz="1200" dirty="0" smtClean="0">
              <a:latin typeface="Courier New" charset="0"/>
              <a:ea typeface="Courier New" charset="0"/>
              <a:cs typeface="Courier New" charset="0"/>
            </a:endParaRPr>
          </a:p>
          <a:p>
            <a:r>
              <a:rPr lang="en-US" sz="1200" dirty="0" smtClean="0">
                <a:latin typeface="Courier New" charset="0"/>
                <a:ea typeface="Courier New" charset="0"/>
                <a:cs typeface="Courier New" charset="0"/>
              </a:rPr>
              <a:t>then </a:t>
            </a:r>
            <a:r>
              <a:rPr lang="en-US" sz="1200" dirty="0">
                <a:latin typeface="Courier New" charset="0"/>
                <a:ea typeface="Courier New" charset="0"/>
                <a:cs typeface="Courier New" charset="0"/>
              </a:rPr>
              <a:t>recommendation == none</a:t>
            </a:r>
          </a:p>
        </p:txBody>
      </p:sp>
    </p:spTree>
    <p:extLst>
      <p:ext uri="{BB962C8B-B14F-4D97-AF65-F5344CB8AC3E}">
        <p14:creationId xmlns:p14="http://schemas.microsoft.com/office/powerpoint/2010/main" val="130259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WEKA Introduction</a:t>
            </a:r>
            <a:endParaRPr lang="en-US" dirty="0"/>
          </a:p>
        </p:txBody>
      </p:sp>
      <p:sp>
        <p:nvSpPr>
          <p:cNvPr id="8" name="Slide Number Placeholder 7"/>
          <p:cNvSpPr>
            <a:spLocks noGrp="1"/>
          </p:cNvSpPr>
          <p:nvPr>
            <p:ph type="sldNum" sz="quarter" idx="12"/>
          </p:nvPr>
        </p:nvSpPr>
        <p:spPr/>
        <p:txBody>
          <a:bodyPr/>
          <a:lstStyle/>
          <a:p>
            <a:fld id="{C6BDDE3B-6E17-4A89-9F93-DBB317C0A6AD}" type="slidenum">
              <a:rPr lang="en-US" smtClean="0"/>
              <a:t>31</a:t>
            </a:fld>
            <a:endParaRPr lang="en-US"/>
          </a:p>
        </p:txBody>
      </p:sp>
      <p:pic>
        <p:nvPicPr>
          <p:cNvPr id="3" name="Content Placeholder 2"/>
          <p:cNvPicPr>
            <a:picLocks noGrp="1" noChangeAspect="1"/>
          </p:cNvPicPr>
          <p:nvPr>
            <p:ph idx="1"/>
          </p:nvPr>
        </p:nvPicPr>
        <p:blipFill>
          <a:blip r:embed="rId2"/>
          <a:stretch>
            <a:fillRect/>
          </a:stretch>
        </p:blipFill>
        <p:spPr>
          <a:xfrm>
            <a:off x="2710629" y="1020764"/>
            <a:ext cx="2775771" cy="3703132"/>
          </a:xfrm>
          <a:prstGeom prst="rect">
            <a:avLst/>
          </a:prstGeom>
        </p:spPr>
      </p:pic>
      <p:sp>
        <p:nvSpPr>
          <p:cNvPr id="4" name="TextBox 3"/>
          <p:cNvSpPr txBox="1"/>
          <p:nvPr/>
        </p:nvSpPr>
        <p:spPr>
          <a:xfrm>
            <a:off x="329724" y="4980888"/>
            <a:ext cx="8661876" cy="646331"/>
          </a:xfrm>
          <a:prstGeom prst="rect">
            <a:avLst/>
          </a:prstGeom>
          <a:noFill/>
        </p:spPr>
        <p:txBody>
          <a:bodyPr wrap="square" rtlCol="0">
            <a:spAutoFit/>
          </a:bodyPr>
          <a:lstStyle/>
          <a:p>
            <a:r>
              <a:rPr lang="en-US" dirty="0"/>
              <a:t>“</a:t>
            </a:r>
            <a:r>
              <a:rPr lang="en-US" i="1" dirty="0"/>
              <a:t>The </a:t>
            </a:r>
            <a:r>
              <a:rPr lang="en-US" i="1" dirty="0" err="1"/>
              <a:t>weka</a:t>
            </a:r>
            <a:r>
              <a:rPr lang="en-US" i="1" dirty="0"/>
              <a:t> (also known as Maori hen or </a:t>
            </a:r>
            <a:r>
              <a:rPr lang="en-US" i="1" dirty="0" err="1"/>
              <a:t>woodhen</a:t>
            </a:r>
            <a:r>
              <a:rPr lang="en-US" i="1" dirty="0"/>
              <a:t>) (</a:t>
            </a:r>
            <a:r>
              <a:rPr lang="en-US" i="1" dirty="0" err="1"/>
              <a:t>Gallirallus</a:t>
            </a:r>
            <a:r>
              <a:rPr lang="en-US" i="1" dirty="0"/>
              <a:t> </a:t>
            </a:r>
            <a:r>
              <a:rPr lang="en-US" i="1" dirty="0" err="1"/>
              <a:t>australis</a:t>
            </a:r>
            <a:r>
              <a:rPr lang="en-US" i="1" dirty="0"/>
              <a:t>) is a flightless bird species of the rail family. It is endemic to New Zealand</a:t>
            </a:r>
            <a:r>
              <a:rPr lang="en-US" dirty="0"/>
              <a:t>” </a:t>
            </a:r>
            <a:r>
              <a:rPr lang="en-US" dirty="0" smtClean="0"/>
              <a:t>-Wikipedia</a:t>
            </a:r>
            <a:endParaRPr lang="en-US" dirty="0"/>
          </a:p>
        </p:txBody>
      </p:sp>
    </p:spTree>
    <p:extLst>
      <p:ext uri="{BB962C8B-B14F-4D97-AF65-F5344CB8AC3E}">
        <p14:creationId xmlns:p14="http://schemas.microsoft.com/office/powerpoint/2010/main" val="715358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WEKA Introduction</a:t>
            </a:r>
            <a:endParaRPr lang="en-US" dirty="0"/>
          </a:p>
        </p:txBody>
      </p:sp>
      <p:sp>
        <p:nvSpPr>
          <p:cNvPr id="8" name="Slide Number Placeholder 7"/>
          <p:cNvSpPr>
            <a:spLocks noGrp="1"/>
          </p:cNvSpPr>
          <p:nvPr>
            <p:ph type="sldNum" sz="quarter" idx="12"/>
          </p:nvPr>
        </p:nvSpPr>
        <p:spPr/>
        <p:txBody>
          <a:bodyPr/>
          <a:lstStyle/>
          <a:p>
            <a:fld id="{C6BDDE3B-6E17-4A89-9F93-DBB317C0A6AD}" type="slidenum">
              <a:rPr lang="en-US" smtClean="0"/>
              <a:t>32</a:t>
            </a:fld>
            <a:endParaRPr lang="en-US"/>
          </a:p>
        </p:txBody>
      </p:sp>
      <p:sp>
        <p:nvSpPr>
          <p:cNvPr id="4" name="TextBox 3"/>
          <p:cNvSpPr txBox="1"/>
          <p:nvPr/>
        </p:nvSpPr>
        <p:spPr>
          <a:xfrm>
            <a:off x="381000" y="3429000"/>
            <a:ext cx="8192484" cy="2862322"/>
          </a:xfrm>
          <a:prstGeom prst="rect">
            <a:avLst/>
          </a:prstGeom>
          <a:noFill/>
        </p:spPr>
        <p:txBody>
          <a:bodyPr wrap="square" rtlCol="0">
            <a:spAutoFit/>
          </a:bodyPr>
          <a:lstStyle/>
          <a:p>
            <a:pPr marL="285750" indent="-285750">
              <a:buFont typeface="Arial" charset="0"/>
              <a:buChar char="•"/>
            </a:pPr>
            <a:r>
              <a:rPr lang="en-US" dirty="0" smtClean="0"/>
              <a:t>The </a:t>
            </a:r>
            <a:r>
              <a:rPr lang="en-US" dirty="0"/>
              <a:t>algorithms can either be applied </a:t>
            </a:r>
            <a:endParaRPr lang="en-US" dirty="0" smtClean="0"/>
          </a:p>
          <a:p>
            <a:pPr marL="742950" lvl="1" indent="-285750">
              <a:buFont typeface="Arial" charset="0"/>
              <a:buChar char="•"/>
            </a:pPr>
            <a:r>
              <a:rPr lang="en-US" dirty="0" smtClean="0"/>
              <a:t>directly </a:t>
            </a:r>
            <a:r>
              <a:rPr lang="en-US" dirty="0"/>
              <a:t>to a </a:t>
            </a:r>
            <a:r>
              <a:rPr lang="en-US" dirty="0" smtClean="0"/>
              <a:t>dataset</a:t>
            </a:r>
          </a:p>
          <a:p>
            <a:pPr marL="742950" lvl="1" indent="-285750">
              <a:buFont typeface="Arial" charset="0"/>
              <a:buChar char="•"/>
            </a:pPr>
            <a:r>
              <a:rPr lang="en-US" dirty="0" smtClean="0"/>
              <a:t>called </a:t>
            </a:r>
            <a:r>
              <a:rPr lang="en-US" dirty="0"/>
              <a:t>from your own Java code. </a:t>
            </a:r>
            <a:endParaRPr lang="en-US" dirty="0" smtClean="0"/>
          </a:p>
          <a:p>
            <a:pPr marL="285750" indent="-285750">
              <a:buFont typeface="Arial" charset="0"/>
              <a:buChar char="•"/>
            </a:pPr>
            <a:r>
              <a:rPr lang="en-US" dirty="0" err="1" smtClean="0"/>
              <a:t>Weka</a:t>
            </a:r>
            <a:r>
              <a:rPr lang="en-US" dirty="0" smtClean="0"/>
              <a:t> </a:t>
            </a:r>
            <a:r>
              <a:rPr lang="en-US" dirty="0"/>
              <a:t>contains tools for </a:t>
            </a:r>
            <a:endParaRPr lang="en-US" dirty="0" smtClean="0"/>
          </a:p>
          <a:p>
            <a:pPr marL="742950" lvl="1" indent="-285750">
              <a:buFont typeface="Arial" charset="0"/>
              <a:buChar char="•"/>
            </a:pPr>
            <a:r>
              <a:rPr lang="en-US" dirty="0" smtClean="0"/>
              <a:t>data </a:t>
            </a:r>
            <a:r>
              <a:rPr lang="en-US" dirty="0"/>
              <a:t>pre-processing, </a:t>
            </a:r>
            <a:endParaRPr lang="en-US" dirty="0" smtClean="0"/>
          </a:p>
          <a:p>
            <a:pPr marL="742950" lvl="1" indent="-285750">
              <a:buFont typeface="Arial" charset="0"/>
              <a:buChar char="•"/>
            </a:pPr>
            <a:r>
              <a:rPr lang="en-US" dirty="0" smtClean="0"/>
              <a:t>classification</a:t>
            </a:r>
            <a:r>
              <a:rPr lang="en-US" dirty="0"/>
              <a:t>, </a:t>
            </a:r>
            <a:endParaRPr lang="en-US" dirty="0" smtClean="0"/>
          </a:p>
          <a:p>
            <a:pPr marL="742950" lvl="1" indent="-285750">
              <a:buFont typeface="Arial" charset="0"/>
              <a:buChar char="•"/>
            </a:pPr>
            <a:r>
              <a:rPr lang="en-US" dirty="0" smtClean="0"/>
              <a:t>regression</a:t>
            </a:r>
            <a:r>
              <a:rPr lang="en-US" dirty="0"/>
              <a:t>, </a:t>
            </a:r>
            <a:endParaRPr lang="en-US" dirty="0" smtClean="0"/>
          </a:p>
          <a:p>
            <a:pPr marL="742950" lvl="1" indent="-285750">
              <a:buFont typeface="Arial" charset="0"/>
              <a:buChar char="•"/>
            </a:pPr>
            <a:r>
              <a:rPr lang="en-US" dirty="0" smtClean="0"/>
              <a:t>clustering</a:t>
            </a:r>
            <a:r>
              <a:rPr lang="en-US" dirty="0"/>
              <a:t>, </a:t>
            </a:r>
            <a:endParaRPr lang="en-US" dirty="0" smtClean="0"/>
          </a:p>
          <a:p>
            <a:pPr marL="742950" lvl="1" indent="-285750">
              <a:buFont typeface="Arial" charset="0"/>
              <a:buChar char="•"/>
            </a:pPr>
            <a:r>
              <a:rPr lang="en-US" dirty="0" smtClean="0"/>
              <a:t>association </a:t>
            </a:r>
            <a:r>
              <a:rPr lang="en-US" dirty="0"/>
              <a:t>rules, </a:t>
            </a:r>
            <a:endParaRPr lang="en-US" dirty="0" smtClean="0"/>
          </a:p>
          <a:p>
            <a:pPr marL="742950" lvl="1" indent="-285750">
              <a:buFont typeface="Arial" charset="0"/>
              <a:buChar char="•"/>
            </a:pPr>
            <a:r>
              <a:rPr lang="en-US" dirty="0" smtClean="0"/>
              <a:t>and </a:t>
            </a:r>
            <a:r>
              <a:rPr lang="en-US" dirty="0"/>
              <a:t>visualization. </a:t>
            </a:r>
          </a:p>
        </p:txBody>
      </p:sp>
      <p:pic>
        <p:nvPicPr>
          <p:cNvPr id="5" name="Picture 4"/>
          <p:cNvPicPr>
            <a:picLocks noChangeAspect="1"/>
          </p:cNvPicPr>
          <p:nvPr/>
        </p:nvPicPr>
        <p:blipFill>
          <a:blip r:embed="rId2"/>
          <a:stretch>
            <a:fillRect/>
          </a:stretch>
        </p:blipFill>
        <p:spPr>
          <a:xfrm>
            <a:off x="2362200" y="1006217"/>
            <a:ext cx="2209800" cy="2178566"/>
          </a:xfrm>
          <a:prstGeom prst="rect">
            <a:avLst/>
          </a:prstGeom>
        </p:spPr>
      </p:pic>
      <p:sp>
        <p:nvSpPr>
          <p:cNvPr id="7" name="TextBox 6"/>
          <p:cNvSpPr txBox="1"/>
          <p:nvPr/>
        </p:nvSpPr>
        <p:spPr>
          <a:xfrm>
            <a:off x="5105400" y="1371600"/>
            <a:ext cx="3810000" cy="2308324"/>
          </a:xfrm>
          <a:prstGeom prst="rect">
            <a:avLst/>
          </a:prstGeom>
          <a:noFill/>
        </p:spPr>
        <p:txBody>
          <a:bodyPr wrap="square" rtlCol="0">
            <a:spAutoFit/>
          </a:bodyPr>
          <a:lstStyle/>
          <a:p>
            <a:pPr marL="285750" indent="-285750">
              <a:buFont typeface="Arial" charset="0"/>
              <a:buChar char="•"/>
            </a:pPr>
            <a:r>
              <a:rPr lang="en-US" dirty="0"/>
              <a:t>A</a:t>
            </a:r>
            <a:r>
              <a:rPr lang="en-US" dirty="0" smtClean="0"/>
              <a:t> </a:t>
            </a:r>
            <a:r>
              <a:rPr lang="en-US" dirty="0"/>
              <a:t>collection of machine learning algorithms for data mining tasks</a:t>
            </a:r>
            <a:r>
              <a:rPr lang="en-US" dirty="0" smtClean="0"/>
              <a:t>.</a:t>
            </a:r>
          </a:p>
          <a:p>
            <a:pPr marL="285750" indent="-285750">
              <a:buFont typeface="Arial" charset="0"/>
              <a:buChar char="•"/>
            </a:pPr>
            <a:endParaRPr lang="en-US" dirty="0" smtClean="0"/>
          </a:p>
          <a:p>
            <a:pPr marL="285750" indent="-285750">
              <a:buFont typeface="Arial" charset="0"/>
              <a:buChar char="•"/>
            </a:pPr>
            <a:r>
              <a:rPr lang="en-US" dirty="0" err="1"/>
              <a:t>Weka</a:t>
            </a:r>
            <a:r>
              <a:rPr lang="en-US" dirty="0"/>
              <a:t> is open source software issued under the GNU General Public License.</a:t>
            </a:r>
            <a:endParaRPr lang="en-US" dirty="0" smtClean="0"/>
          </a:p>
          <a:p>
            <a:endParaRPr lang="en-US" dirty="0"/>
          </a:p>
          <a:p>
            <a:endParaRPr lang="en-US" dirty="0"/>
          </a:p>
        </p:txBody>
      </p:sp>
    </p:spTree>
    <p:extLst>
      <p:ext uri="{BB962C8B-B14F-4D97-AF65-F5344CB8AC3E}">
        <p14:creationId xmlns:p14="http://schemas.microsoft.com/office/powerpoint/2010/main" val="2016160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a:t>
            </a:r>
            <a:r>
              <a:rPr lang="en-US" dirty="0" smtClean="0"/>
              <a:t/>
            </a:r>
            <a:br>
              <a:rPr lang="en-US" dirty="0" smtClean="0"/>
            </a:br>
            <a:r>
              <a:rPr lang="en-US" dirty="0" smtClean="0"/>
              <a:t>WORD </a:t>
            </a:r>
            <a:r>
              <a:rPr lang="en-US" dirty="0"/>
              <a:t>SENSE DISAMBIGUATION </a:t>
            </a:r>
            <a:r>
              <a:rPr lang="en-US" dirty="0" smtClean="0"/>
              <a:t>using WEKA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smtClean="0"/>
              <a:t>Problem specification</a:t>
            </a:r>
            <a:endParaRPr lang="en-US" b="1" dirty="0"/>
          </a:p>
          <a:p>
            <a:pPr marL="457200" indent="-457200">
              <a:buFont typeface="+mj-lt"/>
              <a:buAutoNum type="arabicPeriod"/>
            </a:pPr>
            <a:r>
              <a:rPr lang="en-US" dirty="0" smtClean="0"/>
              <a:t>Data preparation</a:t>
            </a:r>
            <a:endParaRPr lang="en-US" dirty="0"/>
          </a:p>
          <a:p>
            <a:pPr marL="457200" indent="-457200">
              <a:buFont typeface="+mj-lt"/>
              <a:buAutoNum type="arabicPeriod"/>
            </a:pPr>
            <a:r>
              <a:rPr lang="en-US" dirty="0" smtClean="0"/>
              <a:t>Modeling using the WEKA GUI</a:t>
            </a:r>
          </a:p>
          <a:p>
            <a:pPr marL="457200" indent="-457200">
              <a:buFont typeface="+mj-lt"/>
              <a:buAutoNum type="arabicPeriod"/>
            </a:pPr>
            <a:r>
              <a:rPr lang="en-US" dirty="0" smtClean="0"/>
              <a:t>Using the model from Java/SCALA code</a:t>
            </a:r>
            <a:endParaRPr lang="en-US" dirty="0"/>
          </a:p>
        </p:txBody>
      </p:sp>
      <p:sp>
        <p:nvSpPr>
          <p:cNvPr id="5" name="Slide Number Placeholder 4"/>
          <p:cNvSpPr>
            <a:spLocks noGrp="1"/>
          </p:cNvSpPr>
          <p:nvPr>
            <p:ph type="sldNum" sz="quarter" idx="12"/>
          </p:nvPr>
        </p:nvSpPr>
        <p:spPr/>
        <p:txBody>
          <a:bodyPr/>
          <a:lstStyle/>
          <a:p>
            <a:fld id="{C6BDDE3B-6E17-4A89-9F93-DBB317C0A6AD}" type="slidenum">
              <a:rPr lang="en-US" smtClean="0"/>
              <a:t>33</a:t>
            </a:fld>
            <a:endParaRPr lang="en-US"/>
          </a:p>
        </p:txBody>
      </p:sp>
    </p:spTree>
    <p:extLst>
      <p:ext uri="{BB962C8B-B14F-4D97-AF65-F5344CB8AC3E}">
        <p14:creationId xmlns:p14="http://schemas.microsoft.com/office/powerpoint/2010/main" val="471965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Problem specification:</a:t>
            </a:r>
            <a:r>
              <a:rPr lang="en-US" dirty="0"/>
              <a:t/>
            </a:r>
            <a:br>
              <a:rPr lang="en-US" dirty="0"/>
            </a:br>
            <a:r>
              <a:rPr lang="en-US" dirty="0" smtClean="0"/>
              <a:t>Identify product senses of words</a:t>
            </a:r>
            <a:endParaRPr lang="en-US" dirty="0"/>
          </a:p>
        </p:txBody>
      </p:sp>
      <p:sp>
        <p:nvSpPr>
          <p:cNvPr id="3" name="Content Placeholder 2"/>
          <p:cNvSpPr>
            <a:spLocks noGrp="1"/>
          </p:cNvSpPr>
          <p:nvPr>
            <p:ph idx="1"/>
          </p:nvPr>
        </p:nvSpPr>
        <p:spPr/>
        <p:txBody>
          <a:bodyPr>
            <a:normAutofit/>
          </a:bodyPr>
          <a:lstStyle/>
          <a:p>
            <a:r>
              <a:rPr lang="en-US" dirty="0"/>
              <a:t>Words have different meanings in different contexts (E.g., "speaker" can be used in the context of an "electrical device" or in the context  of a "presiding officer"). </a:t>
            </a:r>
            <a:endParaRPr lang="en-US" dirty="0" smtClean="0"/>
          </a:p>
          <a:p>
            <a:endParaRPr lang="en-US" dirty="0"/>
          </a:p>
          <a:p>
            <a:r>
              <a:rPr lang="en-US" dirty="0" smtClean="0"/>
              <a:t>The </a:t>
            </a:r>
            <a:r>
              <a:rPr lang="en-US" dirty="0"/>
              <a:t>goal is to identify whether a given word within a given context can be identified as a product sold in a retail/home improvement store (</a:t>
            </a:r>
            <a:r>
              <a:rPr lang="en-US" dirty="0" err="1"/>
              <a:t>i.e."speaker</a:t>
            </a:r>
            <a:r>
              <a:rPr lang="en-US" dirty="0"/>
              <a:t>" as an "electrical device” can be be found in a retail/home improvement store, but “speaker” as “presiding” officer” cannot</a:t>
            </a:r>
            <a:r>
              <a:rPr lang="en-US" dirty="0" smtClean="0"/>
              <a:t>).</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pPr/>
              <a:t>34</a:t>
            </a:fld>
            <a:endParaRPr lang="en-US"/>
          </a:p>
        </p:txBody>
      </p:sp>
    </p:spTree>
    <p:extLst>
      <p:ext uri="{BB962C8B-B14F-4D97-AF65-F5344CB8AC3E}">
        <p14:creationId xmlns:p14="http://schemas.microsoft.com/office/powerpoint/2010/main" val="1661402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Problem specification:</a:t>
            </a:r>
            <a:r>
              <a:rPr lang="en-US" dirty="0"/>
              <a:t/>
            </a:r>
            <a:br>
              <a:rPr lang="en-US" dirty="0"/>
            </a:br>
            <a:r>
              <a:rPr lang="en-US" dirty="0" smtClean="0"/>
              <a:t>Identify product senses of words</a:t>
            </a:r>
            <a:endParaRPr lang="en-US" dirty="0"/>
          </a:p>
        </p:txBody>
      </p:sp>
      <p:sp>
        <p:nvSpPr>
          <p:cNvPr id="3" name="Content Placeholder 2"/>
          <p:cNvSpPr>
            <a:spLocks noGrp="1"/>
          </p:cNvSpPr>
          <p:nvPr>
            <p:ph idx="1"/>
          </p:nvPr>
        </p:nvSpPr>
        <p:spPr/>
        <p:txBody>
          <a:bodyPr>
            <a:normAutofit/>
          </a:bodyPr>
          <a:lstStyle/>
          <a:p>
            <a:r>
              <a:rPr lang="en-US" dirty="0" smtClean="0"/>
              <a:t>Example 1. </a:t>
            </a:r>
            <a:r>
              <a:rPr lang="en-US" b="1" dirty="0" smtClean="0"/>
              <a:t>Speaker</a:t>
            </a:r>
          </a:p>
          <a:p>
            <a:pPr lvl="1"/>
            <a:r>
              <a:rPr lang="en-US" dirty="0"/>
              <a:t>s</a:t>
            </a:r>
            <a:r>
              <a:rPr lang="en-US" dirty="0" smtClean="0"/>
              <a:t>peaker – “</a:t>
            </a:r>
            <a:r>
              <a:rPr lang="en-US" i="1" dirty="0" smtClean="0"/>
              <a:t>an electrical device</a:t>
            </a:r>
            <a:r>
              <a:rPr lang="en-US" dirty="0" smtClean="0"/>
              <a:t>”</a:t>
            </a:r>
          </a:p>
          <a:p>
            <a:pPr lvl="2"/>
            <a:r>
              <a:rPr lang="en-US" dirty="0" smtClean="0">
                <a:solidFill>
                  <a:srgbClr val="00B050"/>
                </a:solidFill>
              </a:rPr>
              <a:t>THIS IS A PRODUCT SENSE </a:t>
            </a:r>
          </a:p>
          <a:p>
            <a:pPr lvl="1"/>
            <a:r>
              <a:rPr lang="en-US" dirty="0"/>
              <a:t>s</a:t>
            </a:r>
            <a:r>
              <a:rPr lang="en-US" dirty="0" smtClean="0"/>
              <a:t>peaker – “</a:t>
            </a:r>
            <a:r>
              <a:rPr lang="en-US" i="1" dirty="0" smtClean="0"/>
              <a:t>presiding officer</a:t>
            </a:r>
            <a:r>
              <a:rPr lang="en-US" dirty="0" smtClean="0"/>
              <a:t>”</a:t>
            </a:r>
          </a:p>
          <a:p>
            <a:pPr lvl="2"/>
            <a:r>
              <a:rPr lang="en-US" dirty="0" smtClean="0">
                <a:solidFill>
                  <a:srgbClr val="FF0000"/>
                </a:solidFill>
              </a:rPr>
              <a:t>THIS IS NOT A PRODUCT SENSE</a:t>
            </a:r>
          </a:p>
          <a:p>
            <a:r>
              <a:rPr lang="en-US" dirty="0"/>
              <a:t>Example </a:t>
            </a:r>
            <a:r>
              <a:rPr lang="en-US" dirty="0" smtClean="0"/>
              <a:t>2. </a:t>
            </a:r>
            <a:r>
              <a:rPr lang="en-US" b="1" dirty="0" smtClean="0"/>
              <a:t>Hammer</a:t>
            </a:r>
            <a:endParaRPr lang="en-US" b="1" dirty="0"/>
          </a:p>
          <a:p>
            <a:pPr lvl="1"/>
            <a:r>
              <a:rPr lang="en-US" dirty="0"/>
              <a:t>h</a:t>
            </a:r>
            <a:r>
              <a:rPr lang="en-US" dirty="0" smtClean="0"/>
              <a:t>ammer – “</a:t>
            </a:r>
            <a:r>
              <a:rPr lang="en-US" i="1" dirty="0" smtClean="0"/>
              <a:t>act </a:t>
            </a:r>
            <a:r>
              <a:rPr lang="en-US" i="1" dirty="0"/>
              <a:t>of pounding (delivering repeated heavy blows); the sudden hammer of fists caught him off guard; the pounding of feet on the </a:t>
            </a:r>
            <a:r>
              <a:rPr lang="en-US" i="1" dirty="0" smtClean="0"/>
              <a:t>hallway</a:t>
            </a:r>
            <a:r>
              <a:rPr lang="en-US" dirty="0" smtClean="0"/>
              <a:t>”</a:t>
            </a:r>
          </a:p>
          <a:p>
            <a:pPr lvl="2"/>
            <a:r>
              <a:rPr lang="en-US" dirty="0">
                <a:solidFill>
                  <a:srgbClr val="FF0000"/>
                </a:solidFill>
              </a:rPr>
              <a:t>THIS IS NOT A PRODUCT SENSE </a:t>
            </a:r>
            <a:endParaRPr lang="en-US" dirty="0" smtClean="0">
              <a:solidFill>
                <a:srgbClr val="FF0000"/>
              </a:solidFill>
            </a:endParaRPr>
          </a:p>
          <a:p>
            <a:pPr lvl="1"/>
            <a:r>
              <a:rPr lang="en-US" dirty="0" smtClean="0"/>
              <a:t>hammer- “</a:t>
            </a:r>
            <a:r>
              <a:rPr lang="en-US" i="1" dirty="0" smtClean="0"/>
              <a:t>hand </a:t>
            </a:r>
            <a:r>
              <a:rPr lang="en-US" i="1" dirty="0"/>
              <a:t>tool with a heavy rigid head and a handle; used to deliver an impulsive force by </a:t>
            </a:r>
            <a:r>
              <a:rPr lang="en-US" i="1" dirty="0" smtClean="0"/>
              <a:t>striking”</a:t>
            </a:r>
          </a:p>
          <a:p>
            <a:pPr lvl="2"/>
            <a:r>
              <a:rPr lang="en-US" dirty="0">
                <a:solidFill>
                  <a:srgbClr val="00B050"/>
                </a:solidFill>
              </a:rPr>
              <a:t>THIS IS A PRODUCT SENSE </a:t>
            </a:r>
          </a:p>
        </p:txBody>
      </p:sp>
      <p:sp>
        <p:nvSpPr>
          <p:cNvPr id="4" name="Slide Number Placeholder 3"/>
          <p:cNvSpPr>
            <a:spLocks noGrp="1"/>
          </p:cNvSpPr>
          <p:nvPr>
            <p:ph type="sldNum" sz="quarter" idx="12"/>
          </p:nvPr>
        </p:nvSpPr>
        <p:spPr/>
        <p:txBody>
          <a:bodyPr/>
          <a:lstStyle/>
          <a:p>
            <a:fld id="{C6BDDE3B-6E17-4A89-9F93-DBB317C0A6AD}" type="slidenum">
              <a:rPr lang="en-US" smtClean="0"/>
              <a:pPr/>
              <a:t>35</a:t>
            </a:fld>
            <a:endParaRPr lang="en-US"/>
          </a:p>
        </p:txBody>
      </p:sp>
    </p:spTree>
    <p:extLst>
      <p:ext uri="{BB962C8B-B14F-4D97-AF65-F5344CB8AC3E}">
        <p14:creationId xmlns:p14="http://schemas.microsoft.com/office/powerpoint/2010/main" val="16174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specification:</a:t>
            </a:r>
            <a:br>
              <a:rPr lang="en-US" dirty="0"/>
            </a:br>
            <a:r>
              <a:rPr lang="en-US" dirty="0"/>
              <a:t>Identify product senses of words</a:t>
            </a:r>
          </a:p>
        </p:txBody>
      </p:sp>
      <p:graphicFrame>
        <p:nvGraphicFramePr>
          <p:cNvPr id="6" name="Content Placeholder 5"/>
          <p:cNvGraphicFramePr>
            <a:graphicFrameLocks noGrp="1"/>
          </p:cNvGraphicFramePr>
          <p:nvPr>
            <p:ph idx="1"/>
            <p:extLst/>
          </p:nvPr>
        </p:nvGraphicFramePr>
        <p:xfrm>
          <a:off x="292100" y="1020763"/>
          <a:ext cx="8229600" cy="4474846"/>
        </p:xfrm>
        <a:graphic>
          <a:graphicData uri="http://schemas.openxmlformats.org/drawingml/2006/table">
            <a:tbl>
              <a:tblPr firstRow="1" bandRow="1">
                <a:tableStyleId>{5C22544A-7EE6-4342-B048-85BDC9FD1C3A}</a:tableStyleId>
              </a:tblPr>
              <a:tblGrid>
                <a:gridCol w="727330"/>
                <a:gridCol w="1050587"/>
                <a:gridCol w="6451683"/>
              </a:tblGrid>
              <a:tr h="236538">
                <a:tc>
                  <a:txBody>
                    <a:bodyPr/>
                    <a:lstStyle/>
                    <a:p>
                      <a:pPr algn="r" fontAlgn="b"/>
                      <a:r>
                        <a:rPr lang="cs-CZ" sz="1200" b="0" i="0" u="none" strike="noStrike" dirty="0">
                          <a:solidFill>
                            <a:srgbClr val="000000"/>
                          </a:solidFill>
                          <a:effectLst/>
                          <a:latin typeface="Calibri" charset="0"/>
                        </a:rPr>
                        <a:t>4958550</a:t>
                      </a:r>
                    </a:p>
                  </a:txBody>
                  <a:tcPr marL="14140" marR="14140" marT="12700" marB="0" anchor="b"/>
                </a:tc>
                <a:tc>
                  <a:txBody>
                    <a:bodyPr/>
                    <a:lstStyle/>
                    <a:p>
                      <a:pPr algn="l" fontAlgn="b"/>
                      <a:r>
                        <a:rPr lang="en-US" sz="1200" b="0" i="0" u="none" strike="noStrike" dirty="0">
                          <a:solidFill>
                            <a:srgbClr val="000000"/>
                          </a:solidFill>
                          <a:effectLst/>
                          <a:latin typeface="Calibri" charset="0"/>
                        </a:rPr>
                        <a:t>light</a:t>
                      </a:r>
                    </a:p>
                  </a:txBody>
                  <a:tcPr marL="14140" marR="14140" marT="12700" marB="0" anchor="b"/>
                </a:tc>
                <a:tc>
                  <a:txBody>
                    <a:bodyPr/>
                    <a:lstStyle/>
                    <a:p>
                      <a:pPr algn="l" fontAlgn="b"/>
                      <a:r>
                        <a:rPr lang="en-US" sz="1200" b="0" i="0" u="none" strike="noStrike" dirty="0">
                          <a:solidFill>
                            <a:srgbClr val="000000"/>
                          </a:solidFill>
                          <a:effectLst/>
                          <a:latin typeface="Calibri" charset="0"/>
                        </a:rPr>
                        <a:t>the visual effect of illumination on objects or scenes as created in pictures; "he could paint the lightest light and the darkest dark"</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8272926</a:t>
                      </a:r>
                    </a:p>
                  </a:txBody>
                  <a:tcPr marL="14140" marR="14140" marT="12700" marB="0" anchor="b"/>
                </a:tc>
                <a:tc>
                  <a:txBody>
                    <a:bodyPr/>
                    <a:lstStyle/>
                    <a:p>
                      <a:pPr algn="l" fontAlgn="b"/>
                      <a:r>
                        <a:rPr lang="en-US" sz="1200" b="0" i="0" u="none" strike="noStrike">
                          <a:solidFill>
                            <a:srgbClr val="000000"/>
                          </a:solidFill>
                          <a:effectLst/>
                          <a:latin typeface="Calibri" charset="0"/>
                        </a:rPr>
                        <a:t>smoker</a:t>
                      </a:r>
                    </a:p>
                  </a:txBody>
                  <a:tcPr marL="14140" marR="14140" marT="12700" marB="0" anchor="b"/>
                </a:tc>
                <a:tc>
                  <a:txBody>
                    <a:bodyPr/>
                    <a:lstStyle/>
                    <a:p>
                      <a:pPr algn="l" fontAlgn="b"/>
                      <a:r>
                        <a:rPr lang="en-US" sz="1200" b="0" i="0" u="none" strike="noStrike">
                          <a:solidFill>
                            <a:srgbClr val="000000"/>
                          </a:solidFill>
                          <a:effectLst/>
                          <a:latin typeface="Calibri" charset="0"/>
                        </a:rPr>
                        <a:t>a party for men only (or one considered suitable for men only)</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7023062</a:t>
                      </a:r>
                    </a:p>
                  </a:txBody>
                  <a:tcPr marL="14140" marR="14140" marT="12700" marB="0" anchor="b"/>
                </a:tc>
                <a:tc>
                  <a:txBody>
                    <a:bodyPr/>
                    <a:lstStyle/>
                    <a:p>
                      <a:pPr algn="l" fontAlgn="b"/>
                      <a:r>
                        <a:rPr lang="en-US" sz="1200" b="0" i="0" u="none" strike="noStrike">
                          <a:solidFill>
                            <a:srgbClr val="000000"/>
                          </a:solidFill>
                          <a:effectLst/>
                          <a:latin typeface="Calibri" charset="0"/>
                        </a:rPr>
                        <a:t>book</a:t>
                      </a:r>
                    </a:p>
                  </a:txBody>
                  <a:tcPr marL="14140" marR="14140" marT="12700" marB="0" anchor="b"/>
                </a:tc>
                <a:tc>
                  <a:txBody>
                    <a:bodyPr/>
                    <a:lstStyle/>
                    <a:p>
                      <a:pPr algn="l" fontAlgn="b"/>
                      <a:r>
                        <a:rPr lang="en-US" sz="1200" b="0" i="0" u="none" strike="noStrike">
                          <a:solidFill>
                            <a:srgbClr val="000000"/>
                          </a:solidFill>
                          <a:effectLst/>
                          <a:latin typeface="Calibri" charset="0"/>
                        </a:rPr>
                        <a:t>a written version of a play or other dramatic composition; used in preparing for a performance</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3464523</a:t>
                      </a:r>
                    </a:p>
                  </a:txBody>
                  <a:tcPr marL="14140" marR="14140" marT="12700" marB="0" anchor="b"/>
                </a:tc>
                <a:tc>
                  <a:txBody>
                    <a:bodyPr/>
                    <a:lstStyle/>
                    <a:p>
                      <a:pPr algn="l" fontAlgn="b"/>
                      <a:r>
                        <a:rPr lang="en-US" sz="1200" b="0" i="0" u="none" strike="noStrike">
                          <a:solidFill>
                            <a:srgbClr val="000000"/>
                          </a:solidFill>
                          <a:effectLst/>
                          <a:latin typeface="Calibri" charset="0"/>
                        </a:rPr>
                        <a:t>grille</a:t>
                      </a:r>
                    </a:p>
                  </a:txBody>
                  <a:tcPr marL="14140" marR="14140" marT="12700" marB="0" anchor="b"/>
                </a:tc>
                <a:tc>
                  <a:txBody>
                    <a:bodyPr/>
                    <a:lstStyle/>
                    <a:p>
                      <a:pPr algn="l" fontAlgn="b"/>
                      <a:r>
                        <a:rPr lang="en-US" sz="1200" b="0" i="0" u="none" strike="noStrike">
                          <a:solidFill>
                            <a:srgbClr val="000000"/>
                          </a:solidFill>
                          <a:effectLst/>
                          <a:latin typeface="Calibri" charset="0"/>
                        </a:rPr>
                        <a:t>a framework of metal bars used as a partition or a grate; "he cooked hamburgers on the grill"</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2937374</a:t>
                      </a:r>
                    </a:p>
                  </a:txBody>
                  <a:tcPr marL="14140" marR="14140" marT="12700" marB="0" anchor="b"/>
                </a:tc>
                <a:tc>
                  <a:txBody>
                    <a:bodyPr/>
                    <a:lstStyle/>
                    <a:p>
                      <a:pPr algn="l" fontAlgn="b"/>
                      <a:r>
                        <a:rPr lang="en-US" sz="1200" b="0" i="0" u="none" strike="noStrike">
                          <a:solidFill>
                            <a:srgbClr val="000000"/>
                          </a:solidFill>
                          <a:effectLst/>
                          <a:latin typeface="Calibri" charset="0"/>
                        </a:rPr>
                        <a:t>cable</a:t>
                      </a:r>
                    </a:p>
                  </a:txBody>
                  <a:tcPr marL="14140" marR="14140" marT="12700" marB="0" anchor="b"/>
                </a:tc>
                <a:tc>
                  <a:txBody>
                    <a:bodyPr/>
                    <a:lstStyle/>
                    <a:p>
                      <a:pPr algn="l" fontAlgn="b"/>
                      <a:r>
                        <a:rPr lang="en-US" sz="1200" b="0" i="0" u="none" strike="noStrike">
                          <a:solidFill>
                            <a:srgbClr val="000000"/>
                          </a:solidFill>
                          <a:effectLst/>
                          <a:latin typeface="Calibri" charset="0"/>
                        </a:rPr>
                        <a:t>a television system that transmits over cables</a:t>
                      </a:r>
                    </a:p>
                  </a:txBody>
                  <a:tcPr marL="14140" marR="14140" marT="12700" marB="0" anchor="b"/>
                </a:tc>
              </a:tr>
              <a:tr h="231775">
                <a:tc>
                  <a:txBody>
                    <a:bodyPr/>
                    <a:lstStyle/>
                    <a:p>
                      <a:pPr algn="r" fontAlgn="b"/>
                      <a:r>
                        <a:rPr lang="en-US" sz="1200" b="0" i="0" u="none" strike="noStrike">
                          <a:solidFill>
                            <a:srgbClr val="000000"/>
                          </a:solidFill>
                          <a:effectLst/>
                          <a:latin typeface="Calibri" charset="0"/>
                        </a:rPr>
                        <a:t>3860335</a:t>
                      </a:r>
                    </a:p>
                  </a:txBody>
                  <a:tcPr marL="14140" marR="14140" marT="12700" marB="0" anchor="b"/>
                </a:tc>
                <a:tc>
                  <a:txBody>
                    <a:bodyPr/>
                    <a:lstStyle/>
                    <a:p>
                      <a:pPr algn="l" fontAlgn="b"/>
                      <a:r>
                        <a:rPr lang="en-US" sz="1200" b="0" i="0" u="none" strike="noStrike">
                          <a:solidFill>
                            <a:srgbClr val="000000"/>
                          </a:solidFill>
                          <a:effectLst/>
                          <a:latin typeface="Calibri" charset="0"/>
                        </a:rPr>
                        <a:t>pipe</a:t>
                      </a:r>
                    </a:p>
                  </a:txBody>
                  <a:tcPr marL="14140" marR="14140" marT="12700" marB="0" anchor="b"/>
                </a:tc>
                <a:tc>
                  <a:txBody>
                    <a:bodyPr/>
                    <a:lstStyle/>
                    <a:p>
                      <a:pPr algn="l" fontAlgn="b"/>
                      <a:r>
                        <a:rPr lang="en-US" sz="1200" b="0" i="0" u="none" strike="noStrike">
                          <a:solidFill>
                            <a:srgbClr val="000000"/>
                          </a:solidFill>
                          <a:effectLst/>
                          <a:latin typeface="Calibri" charset="0"/>
                        </a:rPr>
                        <a:t>the flues and stops on a pipe organ</a:t>
                      </a:r>
                    </a:p>
                  </a:txBody>
                  <a:tcPr marL="14140" marR="14140" marT="12700" marB="0" anchor="b"/>
                </a:tc>
              </a:tr>
              <a:tr h="231775">
                <a:tc>
                  <a:txBody>
                    <a:bodyPr/>
                    <a:lstStyle/>
                    <a:p>
                      <a:pPr algn="r" fontAlgn="b"/>
                      <a:r>
                        <a:rPr lang="en-US" sz="1200" b="0" i="0" u="none" strike="noStrike">
                          <a:solidFill>
                            <a:srgbClr val="000000"/>
                          </a:solidFill>
                          <a:effectLst/>
                          <a:latin typeface="Calibri" charset="0"/>
                        </a:rPr>
                        <a:t>9984335</a:t>
                      </a:r>
                    </a:p>
                  </a:txBody>
                  <a:tcPr marL="14140" marR="14140" marT="12700" marB="0" anchor="b"/>
                </a:tc>
                <a:tc>
                  <a:txBody>
                    <a:bodyPr/>
                    <a:lstStyle/>
                    <a:p>
                      <a:pPr algn="l" fontAlgn="b"/>
                      <a:r>
                        <a:rPr lang="en-US" sz="1200" b="0" i="0" u="none" strike="noStrike">
                          <a:solidFill>
                            <a:srgbClr val="000000"/>
                          </a:solidFill>
                          <a:effectLst/>
                          <a:latin typeface="Calibri" charset="0"/>
                        </a:rPr>
                        <a:t>scribe</a:t>
                      </a:r>
                    </a:p>
                  </a:txBody>
                  <a:tcPr marL="14140" marR="14140" marT="12700" marB="0" anchor="b"/>
                </a:tc>
                <a:tc>
                  <a:txBody>
                    <a:bodyPr/>
                    <a:lstStyle/>
                    <a:p>
                      <a:pPr algn="l" fontAlgn="b"/>
                      <a:r>
                        <a:rPr lang="en-US" sz="1200" b="0" i="0" u="none" strike="noStrike">
                          <a:solidFill>
                            <a:srgbClr val="000000"/>
                          </a:solidFill>
                          <a:effectLst/>
                          <a:latin typeface="Calibri" charset="0"/>
                        </a:rPr>
                        <a:t>someone employed to make written copies of documents and manuscripts</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4316686</a:t>
                      </a:r>
                    </a:p>
                  </a:txBody>
                  <a:tcPr marL="14140" marR="14140" marT="12700" marB="0" anchor="b"/>
                </a:tc>
                <a:tc>
                  <a:txBody>
                    <a:bodyPr/>
                    <a:lstStyle/>
                    <a:p>
                      <a:pPr algn="l" fontAlgn="b"/>
                      <a:r>
                        <a:rPr lang="en-US" sz="1200" b="0" i="0" u="none" strike="noStrike">
                          <a:solidFill>
                            <a:srgbClr val="000000"/>
                          </a:solidFill>
                          <a:effectLst/>
                          <a:latin typeface="Calibri" charset="0"/>
                        </a:rPr>
                        <a:t>steamer</a:t>
                      </a:r>
                    </a:p>
                  </a:txBody>
                  <a:tcPr marL="14140" marR="14140" marT="12700" marB="0" anchor="b"/>
                </a:tc>
                <a:tc>
                  <a:txBody>
                    <a:bodyPr/>
                    <a:lstStyle/>
                    <a:p>
                      <a:pPr algn="l" fontAlgn="b"/>
                      <a:r>
                        <a:rPr lang="en-US" sz="1200" b="0" i="0" u="none" strike="noStrike">
                          <a:solidFill>
                            <a:srgbClr val="000000"/>
                          </a:solidFill>
                          <a:effectLst/>
                          <a:latin typeface="Calibri" charset="0"/>
                        </a:rPr>
                        <a:t>a cooking utensil that can be used to cook food by steaming it</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10090370</a:t>
                      </a:r>
                    </a:p>
                  </a:txBody>
                  <a:tcPr marL="14140" marR="14140" marT="12700" marB="0" anchor="b"/>
                </a:tc>
                <a:tc>
                  <a:txBody>
                    <a:bodyPr/>
                    <a:lstStyle/>
                    <a:p>
                      <a:pPr algn="l" fontAlgn="b"/>
                      <a:r>
                        <a:rPr lang="en-US" sz="1200" b="0" i="0" u="none" strike="noStrike">
                          <a:solidFill>
                            <a:srgbClr val="000000"/>
                          </a:solidFill>
                          <a:effectLst/>
                          <a:latin typeface="Calibri" charset="0"/>
                        </a:rPr>
                        <a:t>shower</a:t>
                      </a:r>
                    </a:p>
                  </a:txBody>
                  <a:tcPr marL="14140" marR="14140" marT="12700" marB="0" anchor="b"/>
                </a:tc>
                <a:tc>
                  <a:txBody>
                    <a:bodyPr/>
                    <a:lstStyle/>
                    <a:p>
                      <a:pPr algn="l" fontAlgn="b"/>
                      <a:r>
                        <a:rPr lang="en-US" sz="1200" b="0" i="0" u="none" strike="noStrike">
                          <a:solidFill>
                            <a:srgbClr val="000000"/>
                          </a:solidFill>
                          <a:effectLst/>
                          <a:latin typeface="Calibri" charset="0"/>
                        </a:rPr>
                        <a:t>someone who organizes an exhibit for others to see</a:t>
                      </a:r>
                    </a:p>
                  </a:txBody>
                  <a:tcPr marL="14140" marR="14140" marT="12700" marB="0" anchor="b"/>
                </a:tc>
              </a:tr>
              <a:tr h="236538">
                <a:tc>
                  <a:txBody>
                    <a:bodyPr/>
                    <a:lstStyle/>
                    <a:p>
                      <a:pPr algn="r" fontAlgn="b"/>
                      <a:r>
                        <a:rPr lang="is-IS" sz="1200" b="0" i="0" u="none" strike="noStrike">
                          <a:solidFill>
                            <a:srgbClr val="000000"/>
                          </a:solidFill>
                          <a:effectLst/>
                          <a:latin typeface="Calibri" charset="0"/>
                        </a:rPr>
                        <a:t>2884787</a:t>
                      </a:r>
                    </a:p>
                  </a:txBody>
                  <a:tcPr marL="14140" marR="14140" marT="12700" marB="0" anchor="b"/>
                </a:tc>
                <a:tc>
                  <a:txBody>
                    <a:bodyPr/>
                    <a:lstStyle/>
                    <a:p>
                      <a:pPr algn="l" fontAlgn="b"/>
                      <a:r>
                        <a:rPr lang="en-US" sz="1200" b="0" i="0" u="none" strike="noStrike">
                          <a:solidFill>
                            <a:srgbClr val="000000"/>
                          </a:solidFill>
                          <a:effectLst/>
                          <a:latin typeface="Calibri" charset="0"/>
                        </a:rPr>
                        <a:t>bowl</a:t>
                      </a:r>
                    </a:p>
                  </a:txBody>
                  <a:tcPr marL="14140" marR="14140" marT="12700" marB="0" anchor="b"/>
                </a:tc>
                <a:tc>
                  <a:txBody>
                    <a:bodyPr/>
                    <a:lstStyle/>
                    <a:p>
                      <a:pPr algn="l" fontAlgn="b"/>
                      <a:r>
                        <a:rPr lang="en-US" sz="1200" b="0" i="0" u="none" strike="noStrike">
                          <a:solidFill>
                            <a:srgbClr val="000000"/>
                          </a:solidFill>
                          <a:effectLst/>
                          <a:latin typeface="Calibri" charset="0"/>
                        </a:rPr>
                        <a:t>a wooden ball (with flattened sides so that it rolls on a curved course) used in the game of lawn bowling</a:t>
                      </a:r>
                    </a:p>
                  </a:txBody>
                  <a:tcPr marL="14140" marR="14140" marT="12700" marB="0" anchor="b"/>
                </a:tc>
              </a:tr>
              <a:tr h="231775">
                <a:tc>
                  <a:txBody>
                    <a:bodyPr/>
                    <a:lstStyle/>
                    <a:p>
                      <a:pPr algn="r" fontAlgn="b"/>
                      <a:r>
                        <a:rPr lang="cs-CZ" sz="1200" b="0" i="0" u="none" strike="noStrike">
                          <a:solidFill>
                            <a:srgbClr val="000000"/>
                          </a:solidFill>
                          <a:effectLst/>
                          <a:latin typeface="Calibri" charset="0"/>
                        </a:rPr>
                        <a:t>3688932</a:t>
                      </a:r>
                    </a:p>
                  </a:txBody>
                  <a:tcPr marL="14140" marR="14140" marT="12700" marB="0" anchor="b"/>
                </a:tc>
                <a:tc>
                  <a:txBody>
                    <a:bodyPr/>
                    <a:lstStyle/>
                    <a:p>
                      <a:pPr algn="l" fontAlgn="b"/>
                      <a:r>
                        <a:rPr lang="en-US" sz="1200" b="0" i="0" u="none" strike="noStrike">
                          <a:solidFill>
                            <a:srgbClr val="000000"/>
                          </a:solidFill>
                          <a:effectLst/>
                          <a:latin typeface="Calibri" charset="0"/>
                        </a:rPr>
                        <a:t>locker</a:t>
                      </a:r>
                    </a:p>
                  </a:txBody>
                  <a:tcPr marL="14140" marR="14140" marT="12700" marB="0" anchor="b"/>
                </a:tc>
                <a:tc>
                  <a:txBody>
                    <a:bodyPr/>
                    <a:lstStyle/>
                    <a:p>
                      <a:pPr algn="l" fontAlgn="b"/>
                      <a:r>
                        <a:rPr lang="en-US" sz="1200" b="0" i="0" u="none" strike="noStrike">
                          <a:solidFill>
                            <a:srgbClr val="000000"/>
                          </a:solidFill>
                          <a:effectLst/>
                          <a:latin typeface="Calibri" charset="0"/>
                        </a:rPr>
                        <a:t>a fastener that locks or closes</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3347207</a:t>
                      </a:r>
                    </a:p>
                  </a:txBody>
                  <a:tcPr marL="14140" marR="14140" marT="12700" marB="0" anchor="b"/>
                </a:tc>
                <a:tc>
                  <a:txBody>
                    <a:bodyPr/>
                    <a:lstStyle/>
                    <a:p>
                      <a:pPr algn="l" fontAlgn="b"/>
                      <a:r>
                        <a:rPr lang="en-US" sz="1200" b="0" i="0" u="none" strike="noStrike">
                          <a:solidFill>
                            <a:srgbClr val="000000"/>
                          </a:solidFill>
                          <a:effectLst/>
                          <a:latin typeface="Calibri" charset="0"/>
                        </a:rPr>
                        <a:t>escutcheon</a:t>
                      </a:r>
                    </a:p>
                  </a:txBody>
                  <a:tcPr marL="14140" marR="14140" marT="12700" marB="0" anchor="b"/>
                </a:tc>
                <a:tc>
                  <a:txBody>
                    <a:bodyPr/>
                    <a:lstStyle/>
                    <a:p>
                      <a:pPr algn="l" fontAlgn="b"/>
                      <a:r>
                        <a:rPr lang="en-US" sz="1200" b="0" i="0" u="none" strike="noStrike">
                          <a:solidFill>
                            <a:srgbClr val="000000"/>
                          </a:solidFill>
                          <a:effectLst/>
                          <a:latin typeface="Calibri" charset="0"/>
                        </a:rPr>
                        <a:t>a flat protective covering (on a door or wall etc) to prevent soiling by dirty fingers</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12808124</a:t>
                      </a:r>
                    </a:p>
                  </a:txBody>
                  <a:tcPr marL="14140" marR="14140" marT="12700" marB="0" anchor="b"/>
                </a:tc>
                <a:tc>
                  <a:txBody>
                    <a:bodyPr/>
                    <a:lstStyle/>
                    <a:p>
                      <a:pPr algn="l" fontAlgn="b"/>
                      <a:r>
                        <a:rPr lang="en-US" sz="1200" b="0" i="0" u="none" strike="noStrike">
                          <a:solidFill>
                            <a:srgbClr val="000000"/>
                          </a:solidFill>
                          <a:effectLst/>
                          <a:latin typeface="Calibri" charset="0"/>
                        </a:rPr>
                        <a:t>christmas tree</a:t>
                      </a:r>
                    </a:p>
                  </a:txBody>
                  <a:tcPr marL="14140" marR="14140" marT="12700" marB="0" anchor="b"/>
                </a:tc>
                <a:tc>
                  <a:txBody>
                    <a:bodyPr/>
                    <a:lstStyle/>
                    <a:p>
                      <a:pPr algn="l" fontAlgn="b"/>
                      <a:r>
                        <a:rPr lang="en-US" sz="1200" b="0" i="0" u="none" strike="noStrike">
                          <a:solidFill>
                            <a:srgbClr val="000000"/>
                          </a:solidFill>
                          <a:effectLst/>
                          <a:latin typeface="Calibri" charset="0"/>
                        </a:rPr>
                        <a:t>Australian tree or shrub with red flowers; often used in Christmas decoration</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7688535</a:t>
                      </a:r>
                    </a:p>
                  </a:txBody>
                  <a:tcPr marL="14140" marR="14140" marT="12700" marB="0" anchor="b"/>
                </a:tc>
                <a:tc>
                  <a:txBody>
                    <a:bodyPr/>
                    <a:lstStyle/>
                    <a:p>
                      <a:pPr algn="l" fontAlgn="b"/>
                      <a:r>
                        <a:rPr lang="en-US" sz="1200" b="0" i="0" u="none" strike="noStrike">
                          <a:solidFill>
                            <a:srgbClr val="000000"/>
                          </a:solidFill>
                          <a:effectLst/>
                          <a:latin typeface="Calibri" charset="0"/>
                        </a:rPr>
                        <a:t>suet</a:t>
                      </a:r>
                    </a:p>
                  </a:txBody>
                  <a:tcPr marL="14140" marR="14140" marT="12700" marB="0" anchor="b"/>
                </a:tc>
                <a:tc>
                  <a:txBody>
                    <a:bodyPr/>
                    <a:lstStyle/>
                    <a:p>
                      <a:pPr algn="l" fontAlgn="b"/>
                      <a:r>
                        <a:rPr lang="en-US" sz="1200" b="0" i="0" u="none" strike="noStrike">
                          <a:solidFill>
                            <a:srgbClr val="000000"/>
                          </a:solidFill>
                          <a:effectLst/>
                          <a:latin typeface="Calibri" charset="0"/>
                        </a:rPr>
                        <a:t>hard fat around the kidneys and loins in beef and sheep</a:t>
                      </a:r>
                    </a:p>
                  </a:txBody>
                  <a:tcPr marL="14140" marR="14140" marT="12700" marB="0" anchor="b"/>
                </a:tc>
              </a:tr>
              <a:tr h="236538">
                <a:tc>
                  <a:txBody>
                    <a:bodyPr/>
                    <a:lstStyle/>
                    <a:p>
                      <a:pPr algn="r" fontAlgn="b"/>
                      <a:r>
                        <a:rPr lang="is-IS" sz="1200" b="0" i="0" u="none" strike="noStrike">
                          <a:solidFill>
                            <a:srgbClr val="000000"/>
                          </a:solidFill>
                          <a:effectLst/>
                          <a:latin typeface="Calibri" charset="0"/>
                        </a:rPr>
                        <a:t>4504300</a:t>
                      </a:r>
                    </a:p>
                  </a:txBody>
                  <a:tcPr marL="14140" marR="14140" marT="12700" marB="0" anchor="b"/>
                </a:tc>
                <a:tc>
                  <a:txBody>
                    <a:bodyPr/>
                    <a:lstStyle/>
                    <a:p>
                      <a:pPr algn="l" fontAlgn="b"/>
                      <a:r>
                        <a:rPr lang="en-US" sz="1200" b="0" i="0" u="none" strike="noStrike">
                          <a:solidFill>
                            <a:srgbClr val="000000"/>
                          </a:solidFill>
                          <a:effectLst/>
                          <a:latin typeface="Calibri" charset="0"/>
                        </a:rPr>
                        <a:t>tumbler</a:t>
                      </a:r>
                    </a:p>
                  </a:txBody>
                  <a:tcPr marL="14140" marR="14140" marT="12700" marB="0" anchor="b"/>
                </a:tc>
                <a:tc>
                  <a:txBody>
                    <a:bodyPr/>
                    <a:lstStyle/>
                    <a:p>
                      <a:pPr algn="l" fontAlgn="b"/>
                      <a:r>
                        <a:rPr lang="en-US" sz="1200" b="0" i="0" u="none" strike="noStrike" dirty="0">
                          <a:solidFill>
                            <a:srgbClr val="000000"/>
                          </a:solidFill>
                          <a:effectLst/>
                          <a:latin typeface="Calibri" charset="0"/>
                        </a:rPr>
                        <a:t>a movable obstruction in a lock that must be adjusted to a given position (as by a key) before the bolt can be thrown</a:t>
                      </a:r>
                    </a:p>
                  </a:txBody>
                  <a:tcPr marL="14140" marR="14140" marT="12700" marB="0" anchor="b"/>
                </a:tc>
              </a:tr>
              <a:tr h="231775">
                <a:tc>
                  <a:txBody>
                    <a:bodyPr/>
                    <a:lstStyle/>
                    <a:p>
                      <a:pPr algn="r" fontAlgn="b"/>
                      <a:r>
                        <a:rPr lang="is-IS" sz="1200" b="0" i="0" u="none" strike="noStrike">
                          <a:solidFill>
                            <a:srgbClr val="000000"/>
                          </a:solidFill>
                          <a:effectLst/>
                          <a:latin typeface="Calibri" charset="0"/>
                        </a:rPr>
                        <a:t>3084637</a:t>
                      </a:r>
                    </a:p>
                  </a:txBody>
                  <a:tcPr marL="14140" marR="14140" marT="12700" marB="0" anchor="b"/>
                </a:tc>
                <a:tc>
                  <a:txBody>
                    <a:bodyPr/>
                    <a:lstStyle/>
                    <a:p>
                      <a:pPr algn="l" fontAlgn="b"/>
                      <a:r>
                        <a:rPr lang="en-US" sz="1200" b="0" i="0" u="none" strike="noStrike">
                          <a:solidFill>
                            <a:srgbClr val="000000"/>
                          </a:solidFill>
                          <a:effectLst/>
                          <a:latin typeface="Calibri" charset="0"/>
                        </a:rPr>
                        <a:t>compass</a:t>
                      </a:r>
                    </a:p>
                  </a:txBody>
                  <a:tcPr marL="14140" marR="14140" marT="12700" marB="0" anchor="b"/>
                </a:tc>
                <a:tc>
                  <a:txBody>
                    <a:bodyPr/>
                    <a:lstStyle/>
                    <a:p>
                      <a:pPr algn="l" fontAlgn="b"/>
                      <a:r>
                        <a:rPr lang="en-US" sz="1200" b="0" i="0" u="none" strike="noStrike">
                          <a:solidFill>
                            <a:srgbClr val="000000"/>
                          </a:solidFill>
                          <a:effectLst/>
                          <a:latin typeface="Calibri" charset="0"/>
                        </a:rPr>
                        <a:t>drafting instrument used for drawing circles</a:t>
                      </a:r>
                    </a:p>
                  </a:txBody>
                  <a:tcPr marL="14140" marR="14140" marT="12700" marB="0" anchor="b"/>
                </a:tc>
              </a:tr>
              <a:tr h="231775">
                <a:tc>
                  <a:txBody>
                    <a:bodyPr/>
                    <a:lstStyle/>
                    <a:p>
                      <a:pPr algn="r" fontAlgn="b"/>
                      <a:r>
                        <a:rPr lang="ru-RU" sz="1200" b="0" i="0" u="none" strike="noStrike">
                          <a:solidFill>
                            <a:srgbClr val="000000"/>
                          </a:solidFill>
                          <a:effectLst/>
                          <a:latin typeface="Calibri" charset="0"/>
                        </a:rPr>
                        <a:t>4453410</a:t>
                      </a:r>
                    </a:p>
                  </a:txBody>
                  <a:tcPr marL="14140" marR="14140" marT="12700" marB="0" anchor="b"/>
                </a:tc>
                <a:tc>
                  <a:txBody>
                    <a:bodyPr/>
                    <a:lstStyle/>
                    <a:p>
                      <a:pPr algn="l" fontAlgn="b"/>
                      <a:r>
                        <a:rPr lang="en-US" sz="1200" b="0" i="0" u="none" strike="noStrike">
                          <a:solidFill>
                            <a:srgbClr val="000000"/>
                          </a:solidFill>
                          <a:effectLst/>
                          <a:latin typeface="Calibri" charset="0"/>
                        </a:rPr>
                        <a:t>toilet</a:t>
                      </a:r>
                    </a:p>
                  </a:txBody>
                  <a:tcPr marL="14140" marR="14140" marT="12700" marB="0" anchor="b"/>
                </a:tc>
                <a:tc>
                  <a:txBody>
                    <a:bodyPr/>
                    <a:lstStyle/>
                    <a:p>
                      <a:pPr algn="l" fontAlgn="b"/>
                      <a:r>
                        <a:rPr lang="en-US" sz="1200" b="0" i="0" u="none" strike="noStrike" dirty="0">
                          <a:solidFill>
                            <a:srgbClr val="000000"/>
                          </a:solidFill>
                          <a:effectLst/>
                          <a:latin typeface="Calibri" charset="0"/>
                        </a:rPr>
                        <a:t>a room or building equipped with one or more toilets</a:t>
                      </a:r>
                    </a:p>
                  </a:txBody>
                  <a:tcPr marL="14140" marR="14140" marT="12700" marB="0" anchor="b"/>
                </a:tc>
              </a:tr>
              <a:tr h="236538">
                <a:tc>
                  <a:txBody>
                    <a:bodyPr/>
                    <a:lstStyle/>
                    <a:p>
                      <a:pPr algn="r" fontAlgn="b"/>
                      <a:r>
                        <a:rPr lang="is-IS" sz="1200" b="0" i="0" u="none" strike="noStrike">
                          <a:solidFill>
                            <a:srgbClr val="000000"/>
                          </a:solidFill>
                          <a:effectLst/>
                          <a:latin typeface="Calibri" charset="0"/>
                        </a:rPr>
                        <a:t>3413354</a:t>
                      </a:r>
                    </a:p>
                  </a:txBody>
                  <a:tcPr marL="14140" marR="14140" marT="12700" marB="0" anchor="b"/>
                </a:tc>
                <a:tc>
                  <a:txBody>
                    <a:bodyPr/>
                    <a:lstStyle/>
                    <a:p>
                      <a:pPr algn="l" fontAlgn="b"/>
                      <a:r>
                        <a:rPr lang="en-US" sz="1200" b="0" i="0" u="none" strike="noStrike">
                          <a:solidFill>
                            <a:srgbClr val="000000"/>
                          </a:solidFill>
                          <a:effectLst/>
                          <a:latin typeface="Calibri" charset="0"/>
                        </a:rPr>
                        <a:t>futon</a:t>
                      </a:r>
                    </a:p>
                  </a:txBody>
                  <a:tcPr marL="14140" marR="14140" marT="12700" marB="0" anchor="b"/>
                </a:tc>
                <a:tc>
                  <a:txBody>
                    <a:bodyPr/>
                    <a:lstStyle/>
                    <a:p>
                      <a:pPr algn="l" fontAlgn="b"/>
                      <a:r>
                        <a:rPr lang="en-US" sz="1200" b="0" i="0" u="none" strike="noStrike" dirty="0">
                          <a:solidFill>
                            <a:srgbClr val="000000"/>
                          </a:solidFill>
                          <a:effectLst/>
                          <a:latin typeface="Calibri" charset="0"/>
                        </a:rPr>
                        <a:t>mattress consisting of a pad of cotton batting that is used for sleeping on the floor or on a raised frame</a:t>
                      </a:r>
                    </a:p>
                  </a:txBody>
                  <a:tcPr marL="14140" marR="14140" marT="12700" marB="0" anchor="b"/>
                </a:tc>
              </a:tr>
            </a:tbl>
          </a:graphicData>
        </a:graphic>
      </p:graphicFrame>
      <p:sp>
        <p:nvSpPr>
          <p:cNvPr id="4" name="Slide Number Placeholder 3"/>
          <p:cNvSpPr>
            <a:spLocks noGrp="1"/>
          </p:cNvSpPr>
          <p:nvPr>
            <p:ph type="sldNum" sz="quarter" idx="12"/>
          </p:nvPr>
        </p:nvSpPr>
        <p:spPr/>
        <p:txBody>
          <a:bodyPr/>
          <a:lstStyle/>
          <a:p>
            <a:fld id="{C6BDDE3B-6E17-4A89-9F93-DBB317C0A6AD}" type="slidenum">
              <a:rPr lang="en-US" smtClean="0"/>
              <a:pPr/>
              <a:t>36</a:t>
            </a:fld>
            <a:endParaRPr lang="en-US"/>
          </a:p>
        </p:txBody>
      </p:sp>
    </p:spTree>
    <p:extLst>
      <p:ext uri="{BB962C8B-B14F-4D97-AF65-F5344CB8AC3E}">
        <p14:creationId xmlns:p14="http://schemas.microsoft.com/office/powerpoint/2010/main" val="1737425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specification:</a:t>
            </a:r>
            <a:br>
              <a:rPr lang="en-US" dirty="0"/>
            </a:br>
            <a:r>
              <a:rPr lang="en-US" dirty="0" smtClean="0"/>
              <a:t>Identify product senses of words</a:t>
            </a:r>
            <a:endParaRPr lang="en-US" dirty="0"/>
          </a:p>
        </p:txBody>
      </p:sp>
      <p:sp>
        <p:nvSpPr>
          <p:cNvPr id="3" name="Content Placeholder 2"/>
          <p:cNvSpPr>
            <a:spLocks noGrp="1"/>
          </p:cNvSpPr>
          <p:nvPr>
            <p:ph idx="1"/>
          </p:nvPr>
        </p:nvSpPr>
        <p:spPr/>
        <p:txBody>
          <a:bodyPr/>
          <a:lstStyle/>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pPr/>
              <a:t>37</a:t>
            </a:fld>
            <a:endParaRPr lang="en-US"/>
          </a:p>
        </p:txBody>
      </p:sp>
      <p:pic>
        <p:nvPicPr>
          <p:cNvPr id="5" name="Picture 4"/>
          <p:cNvPicPr>
            <a:picLocks noChangeAspect="1"/>
          </p:cNvPicPr>
          <p:nvPr/>
        </p:nvPicPr>
        <p:blipFill>
          <a:blip r:embed="rId2"/>
          <a:stretch>
            <a:fillRect/>
          </a:stretch>
        </p:blipFill>
        <p:spPr>
          <a:xfrm>
            <a:off x="3048000" y="1524000"/>
            <a:ext cx="3267224" cy="2520950"/>
          </a:xfrm>
          <a:prstGeom prst="rect">
            <a:avLst/>
          </a:prstGeom>
        </p:spPr>
      </p:pic>
      <p:sp>
        <p:nvSpPr>
          <p:cNvPr id="6" name="TextBox 5"/>
          <p:cNvSpPr txBox="1"/>
          <p:nvPr/>
        </p:nvSpPr>
        <p:spPr>
          <a:xfrm>
            <a:off x="381001" y="4176441"/>
            <a:ext cx="8141207" cy="1200329"/>
          </a:xfrm>
          <a:prstGeom prst="rect">
            <a:avLst/>
          </a:prstGeom>
          <a:noFill/>
        </p:spPr>
        <p:txBody>
          <a:bodyPr wrap="square" rtlCol="0">
            <a:spAutoFit/>
          </a:bodyPr>
          <a:lstStyle/>
          <a:p>
            <a:r>
              <a:rPr lang="en-US" dirty="0" smtClean="0"/>
              <a:t>“</a:t>
            </a:r>
            <a:r>
              <a:rPr lang="en-US" i="1" dirty="0" err="1" smtClean="0"/>
              <a:t>CrowdFlower</a:t>
            </a:r>
            <a:r>
              <a:rPr lang="en-US" i="1" dirty="0" smtClean="0"/>
              <a:t> </a:t>
            </a:r>
            <a:r>
              <a:rPr lang="en-US" i="1" dirty="0"/>
              <a:t>is a data enrichment, data mining and crowdsourcing company based in the Mission District of San Francisco, California. The company's software as a service platform allows users to access an online workforce of millions of people to clean, label and enrich data</a:t>
            </a:r>
            <a:r>
              <a:rPr lang="en-US" i="1" dirty="0" smtClean="0"/>
              <a:t>.” </a:t>
            </a:r>
            <a:r>
              <a:rPr lang="en-US" dirty="0" smtClean="0"/>
              <a:t>- Wikipedia</a:t>
            </a:r>
            <a:endParaRPr lang="en-US" dirty="0"/>
          </a:p>
        </p:txBody>
      </p:sp>
    </p:spTree>
    <p:extLst>
      <p:ext uri="{BB962C8B-B14F-4D97-AF65-F5344CB8AC3E}">
        <p14:creationId xmlns:p14="http://schemas.microsoft.com/office/powerpoint/2010/main" val="1571683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a:t>
            </a:r>
            <a:r>
              <a:rPr lang="en-US" dirty="0" smtClean="0"/>
              <a:t/>
            </a:r>
            <a:br>
              <a:rPr lang="en-US" dirty="0" smtClean="0"/>
            </a:br>
            <a:r>
              <a:rPr lang="en-US" dirty="0" smtClean="0"/>
              <a:t>WORD </a:t>
            </a:r>
            <a:r>
              <a:rPr lang="en-US" dirty="0"/>
              <a:t>SENSE DISAMBIGUATION </a:t>
            </a:r>
            <a:r>
              <a:rPr lang="en-US" dirty="0" smtClean="0"/>
              <a:t>using WEKA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Problem specification</a:t>
            </a:r>
            <a:endParaRPr lang="en-US" dirty="0"/>
          </a:p>
          <a:p>
            <a:pPr marL="457200" indent="-457200">
              <a:buFont typeface="+mj-lt"/>
              <a:buAutoNum type="arabicPeriod"/>
            </a:pPr>
            <a:r>
              <a:rPr lang="en-US" b="1" dirty="0" smtClean="0"/>
              <a:t>Data preparation</a:t>
            </a:r>
            <a:endParaRPr lang="en-US" b="1" dirty="0"/>
          </a:p>
          <a:p>
            <a:pPr marL="457200" indent="-457200">
              <a:buFont typeface="+mj-lt"/>
              <a:buAutoNum type="arabicPeriod"/>
            </a:pPr>
            <a:r>
              <a:rPr lang="en-US" dirty="0" smtClean="0"/>
              <a:t>Modeling using the WEKA GUI</a:t>
            </a:r>
          </a:p>
          <a:p>
            <a:pPr marL="457200" indent="-457200">
              <a:buFont typeface="+mj-lt"/>
              <a:buAutoNum type="arabicPeriod"/>
            </a:pPr>
            <a:r>
              <a:rPr lang="en-US" dirty="0" smtClean="0"/>
              <a:t>Using the model from Java/SCALA code</a:t>
            </a:r>
            <a:endParaRPr lang="en-US" dirty="0"/>
          </a:p>
        </p:txBody>
      </p:sp>
      <p:sp>
        <p:nvSpPr>
          <p:cNvPr id="5" name="Slide Number Placeholder 4"/>
          <p:cNvSpPr>
            <a:spLocks noGrp="1"/>
          </p:cNvSpPr>
          <p:nvPr>
            <p:ph type="sldNum" sz="quarter" idx="12"/>
          </p:nvPr>
        </p:nvSpPr>
        <p:spPr/>
        <p:txBody>
          <a:bodyPr/>
          <a:lstStyle/>
          <a:p>
            <a:fld id="{C6BDDE3B-6E17-4A89-9F93-DBB317C0A6AD}" type="slidenum">
              <a:rPr lang="en-US" smtClean="0"/>
              <a:t>38</a:t>
            </a:fld>
            <a:endParaRPr lang="en-US"/>
          </a:p>
        </p:txBody>
      </p:sp>
    </p:spTree>
    <p:extLst>
      <p:ext uri="{BB962C8B-B14F-4D97-AF65-F5344CB8AC3E}">
        <p14:creationId xmlns:p14="http://schemas.microsoft.com/office/powerpoint/2010/main" val="1243524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preparation:</a:t>
            </a:r>
            <a:br>
              <a:rPr lang="en-US" dirty="0" smtClean="0"/>
            </a:br>
            <a:r>
              <a:rPr lang="en-US" dirty="0" smtClean="0"/>
              <a:t>ARFF file generation</a:t>
            </a:r>
            <a:endParaRPr lang="en-US" dirty="0"/>
          </a:p>
        </p:txBody>
      </p:sp>
      <p:sp>
        <p:nvSpPr>
          <p:cNvPr id="3" name="Content Placeholder 2"/>
          <p:cNvSpPr>
            <a:spLocks noGrp="1"/>
          </p:cNvSpPr>
          <p:nvPr>
            <p:ph idx="1"/>
          </p:nvPr>
        </p:nvSpPr>
        <p:spPr/>
        <p:txBody>
          <a:bodyPr/>
          <a:lstStyle/>
          <a:p>
            <a:pPr marL="0" indent="0" algn="ctr">
              <a:buNone/>
            </a:pPr>
            <a:r>
              <a:rPr lang="en-US" dirty="0" smtClean="0"/>
              <a:t>What are ARFF files</a:t>
            </a:r>
          </a:p>
          <a:p>
            <a:pPr lvl="1"/>
            <a:endParaRPr lang="en-US" dirty="0" smtClean="0"/>
          </a:p>
          <a:p>
            <a:pPr lvl="1"/>
            <a:endParaRPr lang="en-US" dirty="0"/>
          </a:p>
          <a:p>
            <a:pPr lvl="1"/>
            <a:r>
              <a:rPr lang="en-US" dirty="0" smtClean="0"/>
              <a:t>An </a:t>
            </a:r>
            <a:r>
              <a:rPr lang="en-US" dirty="0"/>
              <a:t>ARFF (Attribute-Relation File Format) file is an ASCII text file that describes a list of instances sharing a set of attributes</a:t>
            </a:r>
            <a:r>
              <a:rPr lang="en-US" dirty="0" smtClean="0"/>
              <a:t>.</a:t>
            </a:r>
          </a:p>
          <a:p>
            <a:pPr lvl="1"/>
            <a:r>
              <a:rPr lang="en-US" dirty="0"/>
              <a:t>ARFF files were developed by the Machine Learning Project at the Department of Computer Science of The University of Waikato for use with the </a:t>
            </a:r>
            <a:r>
              <a:rPr lang="en-US" dirty="0" err="1"/>
              <a:t>Weka</a:t>
            </a:r>
            <a:r>
              <a:rPr lang="en-US" dirty="0"/>
              <a:t> machine learning software</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pPr/>
              <a:t>39</a:t>
            </a:fld>
            <a:endParaRPr lang="en-US"/>
          </a:p>
        </p:txBody>
      </p:sp>
    </p:spTree>
    <p:extLst>
      <p:ext uri="{BB962C8B-B14F-4D97-AF65-F5344CB8AC3E}">
        <p14:creationId xmlns:p14="http://schemas.microsoft.com/office/powerpoint/2010/main" val="61126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603" y="228600"/>
            <a:ext cx="6895071" cy="474566"/>
          </a:xfrm>
        </p:spPr>
        <p:txBody>
          <a:bodyPr>
            <a:normAutofit fontScale="90000"/>
          </a:bodyPr>
          <a:lstStyle/>
          <a:p>
            <a:r>
              <a:rPr lang="en-US" dirty="0" smtClean="0"/>
              <a:t>Motivation: </a:t>
            </a:r>
            <a:r>
              <a:rPr lang="en-US" dirty="0" err="1" smtClean="0"/>
              <a:t>TheHomeDepot.com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66800"/>
            <a:ext cx="2799907" cy="20999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743200"/>
            <a:ext cx="1451340" cy="24174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886200"/>
            <a:ext cx="2049627" cy="1446026"/>
          </a:xfrm>
          <a:prstGeom prst="rect">
            <a:avLst/>
          </a:prstGeom>
        </p:spPr>
      </p:pic>
      <p:sp>
        <p:nvSpPr>
          <p:cNvPr id="2" name="Slide Number Placeholder 1"/>
          <p:cNvSpPr>
            <a:spLocks noGrp="1"/>
          </p:cNvSpPr>
          <p:nvPr>
            <p:ph type="sldNum" sz="quarter" idx="12"/>
          </p:nvPr>
        </p:nvSpPr>
        <p:spPr/>
        <p:txBody>
          <a:bodyPr/>
          <a:lstStyle/>
          <a:p>
            <a:fld id="{C6BDDE3B-6E17-4A89-9F93-DBB317C0A6AD}" type="slidenum">
              <a:rPr lang="en-US" smtClean="0"/>
              <a:t>4</a:t>
            </a:fld>
            <a:endParaRPr lang="en-US"/>
          </a:p>
        </p:txBody>
      </p:sp>
    </p:spTree>
    <p:extLst>
      <p:ext uri="{BB962C8B-B14F-4D97-AF65-F5344CB8AC3E}">
        <p14:creationId xmlns:p14="http://schemas.microsoft.com/office/powerpoint/2010/main" val="311874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preparation:</a:t>
            </a:r>
            <a:br>
              <a:rPr lang="en-US" dirty="0" smtClean="0"/>
            </a:br>
            <a:r>
              <a:rPr lang="en-US" dirty="0" smtClean="0"/>
              <a:t>ARFF file generation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6BDDE3B-6E17-4A89-9F93-DBB317C0A6AD}" type="slidenum">
              <a:rPr lang="en-US" smtClean="0"/>
              <a:pPr/>
              <a:t>40</a:t>
            </a:fld>
            <a:endParaRPr lang="en-US"/>
          </a:p>
        </p:txBody>
      </p:sp>
      <p:sp>
        <p:nvSpPr>
          <p:cNvPr id="6" name="TextBox 5"/>
          <p:cNvSpPr txBox="1"/>
          <p:nvPr/>
        </p:nvSpPr>
        <p:spPr>
          <a:xfrm>
            <a:off x="797774" y="914400"/>
            <a:ext cx="6593626" cy="3108543"/>
          </a:xfrm>
          <a:prstGeom prst="rect">
            <a:avLst/>
          </a:prstGeom>
          <a:noFill/>
        </p:spPr>
        <p:txBody>
          <a:bodyPr wrap="square" rtlCol="0">
            <a:spAutoFit/>
          </a:bodyPr>
          <a:lstStyle/>
          <a:p>
            <a:r>
              <a:rPr lang="en-US" sz="1400" dirty="0">
                <a:solidFill>
                  <a:srgbClr val="00B050"/>
                </a:solidFill>
              </a:rPr>
              <a:t> % 1. Title: Iris Plants Database</a:t>
            </a:r>
          </a:p>
          <a:p>
            <a:r>
              <a:rPr lang="de-DE" sz="1400" dirty="0">
                <a:solidFill>
                  <a:srgbClr val="00B050"/>
                </a:solidFill>
              </a:rPr>
              <a:t>   % </a:t>
            </a:r>
          </a:p>
          <a:p>
            <a:r>
              <a:rPr lang="en-US" sz="1400" dirty="0">
                <a:solidFill>
                  <a:srgbClr val="00B050"/>
                </a:solidFill>
              </a:rPr>
              <a:t>   % 2. Sources:</a:t>
            </a:r>
          </a:p>
          <a:p>
            <a:r>
              <a:rPr lang="en-US" sz="1400" dirty="0">
                <a:solidFill>
                  <a:srgbClr val="00B050"/>
                </a:solidFill>
              </a:rPr>
              <a:t>   %      (a) Creator: R.A. Fisher</a:t>
            </a:r>
          </a:p>
          <a:p>
            <a:r>
              <a:rPr lang="en-US" sz="1400" dirty="0">
                <a:solidFill>
                  <a:srgbClr val="00B050"/>
                </a:solidFill>
              </a:rPr>
              <a:t>   %      (b) Donor: Michael Marshall (</a:t>
            </a:r>
            <a:r>
              <a:rPr lang="en-US" sz="1400" dirty="0" err="1">
                <a:solidFill>
                  <a:srgbClr val="00B050"/>
                </a:solidFill>
              </a:rPr>
              <a:t>MARSHALL%PLU@io.arc.nasa.gov</a:t>
            </a:r>
            <a:r>
              <a:rPr lang="en-US" sz="1400" dirty="0">
                <a:solidFill>
                  <a:srgbClr val="00B050"/>
                </a:solidFill>
              </a:rPr>
              <a:t>)</a:t>
            </a:r>
          </a:p>
          <a:p>
            <a:r>
              <a:rPr lang="en-US" sz="1400" dirty="0">
                <a:solidFill>
                  <a:srgbClr val="00B050"/>
                </a:solidFill>
              </a:rPr>
              <a:t>   %      (c) Date: July, 1988</a:t>
            </a:r>
          </a:p>
          <a:p>
            <a:r>
              <a:rPr lang="de-DE" sz="1400" dirty="0">
                <a:solidFill>
                  <a:srgbClr val="00B050"/>
                </a:solidFill>
              </a:rPr>
              <a:t>   % </a:t>
            </a:r>
          </a:p>
          <a:p>
            <a:r>
              <a:rPr lang="de-DE" sz="1400" dirty="0">
                <a:solidFill>
                  <a:srgbClr val="00B050"/>
                </a:solidFill>
              </a:rPr>
              <a:t>   @RELATION </a:t>
            </a:r>
            <a:r>
              <a:rPr lang="de-DE" sz="1400" dirty="0" err="1">
                <a:solidFill>
                  <a:srgbClr val="00B050"/>
                </a:solidFill>
              </a:rPr>
              <a:t>iris</a:t>
            </a:r>
            <a:endParaRPr lang="de-DE" sz="1400" dirty="0">
              <a:solidFill>
                <a:srgbClr val="00B050"/>
              </a:solidFill>
            </a:endParaRPr>
          </a:p>
          <a:p>
            <a:endParaRPr lang="de-DE" sz="1400" dirty="0">
              <a:solidFill>
                <a:srgbClr val="00B050"/>
              </a:solidFill>
            </a:endParaRPr>
          </a:p>
          <a:p>
            <a:r>
              <a:rPr lang="de-DE" sz="1400" dirty="0">
                <a:solidFill>
                  <a:srgbClr val="00B050"/>
                </a:solidFill>
              </a:rPr>
              <a:t>   @ATTRIBUTE </a:t>
            </a:r>
            <a:r>
              <a:rPr lang="de-DE" sz="1400" dirty="0" err="1">
                <a:solidFill>
                  <a:srgbClr val="00B050"/>
                </a:solidFill>
              </a:rPr>
              <a:t>sepallength</a:t>
            </a:r>
            <a:r>
              <a:rPr lang="de-DE" sz="1400" dirty="0">
                <a:solidFill>
                  <a:srgbClr val="00B050"/>
                </a:solidFill>
              </a:rPr>
              <a:t>  NUMERIC</a:t>
            </a:r>
          </a:p>
          <a:p>
            <a:r>
              <a:rPr lang="de-DE" sz="1400" dirty="0">
                <a:solidFill>
                  <a:srgbClr val="00B050"/>
                </a:solidFill>
              </a:rPr>
              <a:t>   @ATTRIBUTE </a:t>
            </a:r>
            <a:r>
              <a:rPr lang="de-DE" sz="1400" dirty="0" err="1">
                <a:solidFill>
                  <a:srgbClr val="00B050"/>
                </a:solidFill>
              </a:rPr>
              <a:t>sepalwidth</a:t>
            </a:r>
            <a:r>
              <a:rPr lang="de-DE" sz="1400" dirty="0">
                <a:solidFill>
                  <a:srgbClr val="00B050"/>
                </a:solidFill>
              </a:rPr>
              <a:t>   NUMERIC</a:t>
            </a:r>
          </a:p>
          <a:p>
            <a:r>
              <a:rPr lang="de-DE" sz="1400" dirty="0">
                <a:solidFill>
                  <a:srgbClr val="00B050"/>
                </a:solidFill>
              </a:rPr>
              <a:t>   @ATTRIBUTE </a:t>
            </a:r>
            <a:r>
              <a:rPr lang="de-DE" sz="1400" dirty="0" err="1">
                <a:solidFill>
                  <a:srgbClr val="00B050"/>
                </a:solidFill>
              </a:rPr>
              <a:t>petallength</a:t>
            </a:r>
            <a:r>
              <a:rPr lang="de-DE" sz="1400" dirty="0">
                <a:solidFill>
                  <a:srgbClr val="00B050"/>
                </a:solidFill>
              </a:rPr>
              <a:t>  NUMERIC</a:t>
            </a:r>
          </a:p>
          <a:p>
            <a:r>
              <a:rPr lang="de-DE" sz="1400" dirty="0">
                <a:solidFill>
                  <a:srgbClr val="00B050"/>
                </a:solidFill>
              </a:rPr>
              <a:t>   @ATTRIBUTE </a:t>
            </a:r>
            <a:r>
              <a:rPr lang="de-DE" sz="1400" dirty="0" err="1">
                <a:solidFill>
                  <a:srgbClr val="00B050"/>
                </a:solidFill>
              </a:rPr>
              <a:t>petalwidth</a:t>
            </a:r>
            <a:r>
              <a:rPr lang="de-DE" sz="1400" dirty="0">
                <a:solidFill>
                  <a:srgbClr val="00B050"/>
                </a:solidFill>
              </a:rPr>
              <a:t>   NUMERIC</a:t>
            </a:r>
          </a:p>
          <a:p>
            <a:r>
              <a:rPr lang="de-DE" sz="1400" dirty="0">
                <a:solidFill>
                  <a:srgbClr val="00B050"/>
                </a:solidFill>
              </a:rPr>
              <a:t>   @ATTRIBUTE </a:t>
            </a:r>
            <a:r>
              <a:rPr lang="de-DE" sz="1400" dirty="0" err="1">
                <a:solidFill>
                  <a:srgbClr val="00B050"/>
                </a:solidFill>
              </a:rPr>
              <a:t>class</a:t>
            </a:r>
            <a:r>
              <a:rPr lang="de-DE" sz="1400" dirty="0">
                <a:solidFill>
                  <a:srgbClr val="00B050"/>
                </a:solidFill>
              </a:rPr>
              <a:t>        {Iris-</a:t>
            </a:r>
            <a:r>
              <a:rPr lang="de-DE" sz="1400" dirty="0" err="1">
                <a:solidFill>
                  <a:srgbClr val="00B050"/>
                </a:solidFill>
              </a:rPr>
              <a:t>setosa,Iris</a:t>
            </a:r>
            <a:r>
              <a:rPr lang="de-DE" sz="1400" dirty="0">
                <a:solidFill>
                  <a:srgbClr val="00B050"/>
                </a:solidFill>
              </a:rPr>
              <a:t>-</a:t>
            </a:r>
            <a:r>
              <a:rPr lang="de-DE" sz="1400" dirty="0" err="1">
                <a:solidFill>
                  <a:srgbClr val="00B050"/>
                </a:solidFill>
              </a:rPr>
              <a:t>versicolor,Iris-virginica</a:t>
            </a:r>
            <a:r>
              <a:rPr lang="de-DE" sz="1400" dirty="0" smtClean="0">
                <a:solidFill>
                  <a:srgbClr val="00B050"/>
                </a:solidFill>
              </a:rPr>
              <a:t>}</a:t>
            </a:r>
            <a:endParaRPr lang="de-DE" sz="1400" dirty="0">
              <a:solidFill>
                <a:srgbClr val="00B050"/>
              </a:solidFill>
            </a:endParaRPr>
          </a:p>
        </p:txBody>
      </p:sp>
      <p:sp>
        <p:nvSpPr>
          <p:cNvPr id="7" name="TextBox 6"/>
          <p:cNvSpPr txBox="1"/>
          <p:nvPr/>
        </p:nvSpPr>
        <p:spPr>
          <a:xfrm>
            <a:off x="914400" y="4447252"/>
            <a:ext cx="2971800" cy="1169551"/>
          </a:xfrm>
          <a:prstGeom prst="rect">
            <a:avLst/>
          </a:prstGeom>
          <a:noFill/>
        </p:spPr>
        <p:txBody>
          <a:bodyPr wrap="square" rtlCol="0">
            <a:spAutoFit/>
          </a:bodyPr>
          <a:lstStyle/>
          <a:p>
            <a:r>
              <a:rPr lang="en-US" sz="1400" dirty="0"/>
              <a:t> </a:t>
            </a:r>
            <a:r>
              <a:rPr lang="en-US" sz="1400" dirty="0">
                <a:solidFill>
                  <a:srgbClr val="00B050"/>
                </a:solidFill>
              </a:rPr>
              <a:t>@DATA</a:t>
            </a:r>
          </a:p>
          <a:p>
            <a:r>
              <a:rPr lang="ro-RO" sz="1400" dirty="0">
                <a:solidFill>
                  <a:srgbClr val="00B050"/>
                </a:solidFill>
              </a:rPr>
              <a:t>   5.1,3.5,1.4,0.2,Iris-setosa</a:t>
            </a:r>
          </a:p>
          <a:p>
            <a:r>
              <a:rPr lang="pl-PL" sz="1400" dirty="0">
                <a:solidFill>
                  <a:srgbClr val="00B050"/>
                </a:solidFill>
              </a:rPr>
              <a:t>   4.9,3.0,1.4,0.2,Iris-setosa</a:t>
            </a:r>
          </a:p>
          <a:p>
            <a:r>
              <a:rPr lang="pl-PL" sz="1400" dirty="0">
                <a:solidFill>
                  <a:srgbClr val="00B050"/>
                </a:solidFill>
              </a:rPr>
              <a:t>   4.7,3.2,1.3,0.2,Iris-setosa</a:t>
            </a:r>
          </a:p>
          <a:p>
            <a:r>
              <a:rPr lang="pl-PL" sz="1400" dirty="0">
                <a:solidFill>
                  <a:srgbClr val="00B050"/>
                </a:solidFill>
              </a:rPr>
              <a:t>   4.6,3.1,1.5,0.2,Iris-setosa</a:t>
            </a:r>
            <a:endParaRPr lang="en-US" sz="1400" dirty="0">
              <a:solidFill>
                <a:srgbClr val="00B050"/>
              </a:solidFill>
            </a:endParaRPr>
          </a:p>
        </p:txBody>
      </p:sp>
      <p:sp>
        <p:nvSpPr>
          <p:cNvPr id="8" name="TextBox 7"/>
          <p:cNvSpPr txBox="1"/>
          <p:nvPr/>
        </p:nvSpPr>
        <p:spPr>
          <a:xfrm>
            <a:off x="5638800" y="1143000"/>
            <a:ext cx="1838965" cy="369332"/>
          </a:xfrm>
          <a:prstGeom prst="rect">
            <a:avLst/>
          </a:prstGeom>
          <a:noFill/>
        </p:spPr>
        <p:txBody>
          <a:bodyPr wrap="none" rtlCol="0">
            <a:spAutoFit/>
          </a:bodyPr>
          <a:lstStyle/>
          <a:p>
            <a:r>
              <a:rPr lang="en-US" b="1" dirty="0" smtClean="0">
                <a:solidFill>
                  <a:srgbClr val="FF0000"/>
                </a:solidFill>
              </a:rPr>
              <a:t>Header section</a:t>
            </a:r>
            <a:endParaRPr lang="en-US" b="1" dirty="0">
              <a:solidFill>
                <a:srgbClr val="FF0000"/>
              </a:solidFill>
            </a:endParaRPr>
          </a:p>
        </p:txBody>
      </p:sp>
      <p:sp>
        <p:nvSpPr>
          <p:cNvPr id="9" name="TextBox 8"/>
          <p:cNvSpPr txBox="1"/>
          <p:nvPr/>
        </p:nvSpPr>
        <p:spPr>
          <a:xfrm>
            <a:off x="5695732" y="4077920"/>
            <a:ext cx="1556836" cy="369332"/>
          </a:xfrm>
          <a:prstGeom prst="rect">
            <a:avLst/>
          </a:prstGeom>
          <a:noFill/>
        </p:spPr>
        <p:txBody>
          <a:bodyPr wrap="none" rtlCol="0">
            <a:spAutoFit/>
          </a:bodyPr>
          <a:lstStyle/>
          <a:p>
            <a:r>
              <a:rPr lang="en-US" b="1" dirty="0" smtClean="0">
                <a:solidFill>
                  <a:srgbClr val="FF0000"/>
                </a:solidFill>
              </a:rPr>
              <a:t>Data section</a:t>
            </a:r>
            <a:endParaRPr lang="en-US" b="1" dirty="0">
              <a:solidFill>
                <a:srgbClr val="FF0000"/>
              </a:solidFill>
            </a:endParaRPr>
          </a:p>
        </p:txBody>
      </p:sp>
    </p:spTree>
    <p:extLst>
      <p:ext uri="{BB962C8B-B14F-4D97-AF65-F5344CB8AC3E}">
        <p14:creationId xmlns:p14="http://schemas.microsoft.com/office/powerpoint/2010/main" val="150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1"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preparation:</a:t>
            </a:r>
            <a:br>
              <a:rPr lang="en-US" dirty="0" smtClean="0"/>
            </a:br>
            <a:r>
              <a:rPr lang="en-US" dirty="0" smtClean="0"/>
              <a:t>ARFF file generation</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pPr/>
              <a:t>41</a:t>
            </a:fld>
            <a:endParaRPr lang="en-US"/>
          </a:p>
        </p:txBody>
      </p:sp>
      <p:sp>
        <p:nvSpPr>
          <p:cNvPr id="6" name="TextBox 5"/>
          <p:cNvSpPr txBox="1"/>
          <p:nvPr/>
        </p:nvSpPr>
        <p:spPr>
          <a:xfrm>
            <a:off x="762000" y="1447800"/>
            <a:ext cx="7925568" cy="2893100"/>
          </a:xfrm>
          <a:prstGeom prst="rect">
            <a:avLst/>
          </a:prstGeom>
          <a:noFill/>
        </p:spPr>
        <p:txBody>
          <a:bodyPr wrap="none" rtlCol="0">
            <a:spAutoFit/>
          </a:bodyPr>
          <a:lstStyle/>
          <a:p>
            <a:r>
              <a:rPr lang="en-US" sz="1400" dirty="0" smtClean="0">
                <a:solidFill>
                  <a:srgbClr val="00B050"/>
                </a:solidFill>
              </a:rPr>
              <a:t>@relation </a:t>
            </a:r>
            <a:r>
              <a:rPr lang="en-US" sz="1400" dirty="0" err="1" smtClean="0">
                <a:solidFill>
                  <a:srgbClr val="00B050"/>
                </a:solidFill>
              </a:rPr>
              <a:t>ProductSense</a:t>
            </a:r>
            <a:endParaRPr lang="en-US" sz="1400" dirty="0" smtClean="0">
              <a:solidFill>
                <a:srgbClr val="00B050"/>
              </a:solidFill>
            </a:endParaRPr>
          </a:p>
          <a:p>
            <a:endParaRPr lang="en-US" sz="1400" dirty="0" smtClean="0">
              <a:solidFill>
                <a:srgbClr val="00B050"/>
              </a:solidFill>
            </a:endParaRPr>
          </a:p>
          <a:p>
            <a:r>
              <a:rPr lang="en-US" sz="1400" dirty="0" smtClean="0">
                <a:solidFill>
                  <a:srgbClr val="00B050"/>
                </a:solidFill>
              </a:rPr>
              <a:t>@attribute text string</a:t>
            </a:r>
          </a:p>
          <a:p>
            <a:r>
              <a:rPr lang="en-US" sz="1400" dirty="0" smtClean="0">
                <a:solidFill>
                  <a:srgbClr val="00B050"/>
                </a:solidFill>
              </a:rPr>
              <a:t>@attribute </a:t>
            </a:r>
            <a:r>
              <a:rPr lang="en-US" sz="1400" dirty="0" err="1" smtClean="0">
                <a:solidFill>
                  <a:srgbClr val="00B050"/>
                </a:solidFill>
              </a:rPr>
              <a:t>isValid</a:t>
            </a:r>
            <a:r>
              <a:rPr lang="en-US" sz="1400" dirty="0" smtClean="0">
                <a:solidFill>
                  <a:srgbClr val="00B050"/>
                </a:solidFill>
              </a:rPr>
              <a:t> {</a:t>
            </a:r>
            <a:r>
              <a:rPr lang="en-US" sz="1400" dirty="0" err="1" smtClean="0">
                <a:solidFill>
                  <a:srgbClr val="00B050"/>
                </a:solidFill>
              </a:rPr>
              <a:t>yes,no</a:t>
            </a:r>
            <a:r>
              <a:rPr lang="en-US" sz="1400" dirty="0" smtClean="0">
                <a:solidFill>
                  <a:srgbClr val="00B050"/>
                </a:solidFill>
              </a:rPr>
              <a:t>}</a:t>
            </a:r>
          </a:p>
          <a:p>
            <a:endParaRPr lang="en-US" sz="1400" dirty="0" smtClean="0">
              <a:solidFill>
                <a:srgbClr val="00B050"/>
              </a:solidFill>
            </a:endParaRPr>
          </a:p>
          <a:p>
            <a:r>
              <a:rPr lang="en-US" sz="1400" dirty="0" smtClean="0">
                <a:solidFill>
                  <a:srgbClr val="00B050"/>
                </a:solidFill>
              </a:rPr>
              <a:t>@data</a:t>
            </a:r>
          </a:p>
          <a:p>
            <a:r>
              <a:rPr lang="en-US" sz="1400" dirty="0" smtClean="0">
                <a:solidFill>
                  <a:srgbClr val="00B050"/>
                </a:solidFill>
              </a:rPr>
              <a:t>'a party for men only (or one considered suitable for men only)',yes</a:t>
            </a:r>
          </a:p>
          <a:p>
            <a:r>
              <a:rPr lang="en-US" sz="1400" dirty="0" smtClean="0">
                <a:solidFill>
                  <a:srgbClr val="00B050"/>
                </a:solidFill>
              </a:rPr>
              <a:t>'a written version of a play or other dramatic composition; used in preparing for a </a:t>
            </a:r>
            <a:r>
              <a:rPr lang="en-US" sz="1400" dirty="0" err="1" smtClean="0">
                <a:solidFill>
                  <a:srgbClr val="00B050"/>
                </a:solidFill>
              </a:rPr>
              <a:t>performance',no</a:t>
            </a:r>
            <a:endParaRPr lang="en-US" sz="1400" dirty="0" smtClean="0">
              <a:solidFill>
                <a:srgbClr val="00B050"/>
              </a:solidFill>
            </a:endParaRPr>
          </a:p>
          <a:p>
            <a:r>
              <a:rPr lang="en-US" sz="1400" dirty="0" smtClean="0">
                <a:solidFill>
                  <a:srgbClr val="00B050"/>
                </a:solidFill>
              </a:rPr>
              <a:t>'a framework of metal bars used as a partition or a grate; \"he cooked hamburgers on the grill\"',no</a:t>
            </a:r>
          </a:p>
          <a:p>
            <a:r>
              <a:rPr lang="en-US" sz="1400" dirty="0" smtClean="0">
                <a:solidFill>
                  <a:srgbClr val="00B050"/>
                </a:solidFill>
              </a:rPr>
              <a:t>'a television system that transmits over </a:t>
            </a:r>
            <a:r>
              <a:rPr lang="en-US" sz="1400" dirty="0" err="1" smtClean="0">
                <a:solidFill>
                  <a:srgbClr val="00B050"/>
                </a:solidFill>
              </a:rPr>
              <a:t>cables',no</a:t>
            </a:r>
            <a:endParaRPr lang="en-US" sz="1400" dirty="0" smtClean="0">
              <a:solidFill>
                <a:srgbClr val="00B050"/>
              </a:solidFill>
            </a:endParaRPr>
          </a:p>
          <a:p>
            <a:r>
              <a:rPr lang="en-US" sz="1400" dirty="0" smtClean="0">
                <a:solidFill>
                  <a:srgbClr val="00B050"/>
                </a:solidFill>
              </a:rPr>
              <a:t>'the flues and stops on a pipe </a:t>
            </a:r>
            <a:r>
              <a:rPr lang="en-US" sz="1400" dirty="0" err="1" smtClean="0">
                <a:solidFill>
                  <a:srgbClr val="00B050"/>
                </a:solidFill>
              </a:rPr>
              <a:t>organ',yes</a:t>
            </a:r>
            <a:endParaRPr lang="en-US" sz="1400" dirty="0" smtClean="0">
              <a:solidFill>
                <a:srgbClr val="00B050"/>
              </a:solidFill>
            </a:endParaRPr>
          </a:p>
          <a:p>
            <a:r>
              <a:rPr lang="en-US" sz="1400" dirty="0" smtClean="0">
                <a:solidFill>
                  <a:srgbClr val="00B050"/>
                </a:solidFill>
              </a:rPr>
              <a:t>'someone employed to make written copies of documents and </a:t>
            </a:r>
            <a:r>
              <a:rPr lang="en-US" sz="1400" dirty="0" err="1" smtClean="0">
                <a:solidFill>
                  <a:srgbClr val="00B050"/>
                </a:solidFill>
              </a:rPr>
              <a:t>manuscripts',yes</a:t>
            </a:r>
            <a:endParaRPr lang="en-US" sz="1400" dirty="0" smtClean="0">
              <a:solidFill>
                <a:srgbClr val="00B050"/>
              </a:solidFill>
            </a:endParaRPr>
          </a:p>
          <a:p>
            <a:r>
              <a:rPr lang="en-US" sz="1400" dirty="0" smtClean="0">
                <a:solidFill>
                  <a:srgbClr val="00B050"/>
                </a:solidFill>
              </a:rPr>
              <a:t>'a cooking utensil that can be used to cook food by steaming </a:t>
            </a:r>
            <a:r>
              <a:rPr lang="en-US" sz="1400" dirty="0" err="1" smtClean="0">
                <a:solidFill>
                  <a:srgbClr val="00B050"/>
                </a:solidFill>
              </a:rPr>
              <a:t>it',no</a:t>
            </a:r>
            <a:endParaRPr lang="en-US" sz="1400" dirty="0">
              <a:solidFill>
                <a:srgbClr val="00B050"/>
              </a:solidFill>
            </a:endParaRPr>
          </a:p>
        </p:txBody>
      </p:sp>
    </p:spTree>
    <p:extLst>
      <p:ext uri="{BB962C8B-B14F-4D97-AF65-F5344CB8AC3E}">
        <p14:creationId xmlns:p14="http://schemas.microsoft.com/office/powerpoint/2010/main" val="924641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8470392" cy="762000"/>
          </a:xfrm>
        </p:spPr>
        <p:txBody>
          <a:bodyPr>
            <a:normAutofit fontScale="90000"/>
          </a:bodyPr>
          <a:lstStyle/>
          <a:p>
            <a:r>
              <a:rPr lang="en-US" dirty="0"/>
              <a:t>Overview: </a:t>
            </a:r>
            <a:r>
              <a:rPr lang="en-US" dirty="0" smtClean="0"/>
              <a:t/>
            </a:r>
            <a:br>
              <a:rPr lang="en-US" dirty="0" smtClean="0"/>
            </a:br>
            <a:r>
              <a:rPr lang="en-US" dirty="0" smtClean="0"/>
              <a:t>WORD </a:t>
            </a:r>
            <a:r>
              <a:rPr lang="en-US" dirty="0"/>
              <a:t>SENSE DISAMBIGUATION </a:t>
            </a:r>
            <a:r>
              <a:rPr lang="en-US" dirty="0" smtClean="0"/>
              <a:t>using WEKA</a:t>
            </a:r>
            <a:endParaRPr lang="en-US" dirty="0"/>
          </a:p>
        </p:txBody>
      </p:sp>
      <p:sp>
        <p:nvSpPr>
          <p:cNvPr id="3" name="Content Placeholder 2"/>
          <p:cNvSpPr>
            <a:spLocks noGrp="1"/>
          </p:cNvSpPr>
          <p:nvPr>
            <p:ph idx="1"/>
          </p:nvPr>
        </p:nvSpPr>
        <p:spPr>
          <a:xfrm>
            <a:off x="292608" y="1020762"/>
            <a:ext cx="8013192" cy="4525963"/>
          </a:xfrm>
        </p:spPr>
        <p:txBody>
          <a:bodyPr/>
          <a:lstStyle/>
          <a:p>
            <a:pPr marL="457200" indent="-457200">
              <a:buFont typeface="+mj-lt"/>
              <a:buAutoNum type="arabicPeriod"/>
            </a:pPr>
            <a:r>
              <a:rPr lang="en-US" dirty="0" smtClean="0"/>
              <a:t>Problem specification</a:t>
            </a:r>
            <a:endParaRPr lang="en-US" dirty="0"/>
          </a:p>
          <a:p>
            <a:pPr marL="457200" indent="-457200">
              <a:buFont typeface="+mj-lt"/>
              <a:buAutoNum type="arabicPeriod"/>
            </a:pPr>
            <a:r>
              <a:rPr lang="en-US" dirty="0" smtClean="0"/>
              <a:t>Data preparation</a:t>
            </a:r>
            <a:endParaRPr lang="en-US" dirty="0"/>
          </a:p>
          <a:p>
            <a:pPr marL="457200" indent="-457200">
              <a:buFont typeface="+mj-lt"/>
              <a:buAutoNum type="arabicPeriod"/>
            </a:pPr>
            <a:r>
              <a:rPr lang="en-US" b="1" dirty="0" smtClean="0"/>
              <a:t>Modeling using the WEKA GUI</a:t>
            </a:r>
          </a:p>
          <a:p>
            <a:pPr marL="457200" indent="-457200">
              <a:buFont typeface="+mj-lt"/>
              <a:buAutoNum type="arabicPeriod"/>
            </a:pPr>
            <a:r>
              <a:rPr lang="en-US" dirty="0" smtClean="0"/>
              <a:t>Using the model from Java/SCALA code</a:t>
            </a:r>
            <a:endParaRPr lang="en-US" dirty="0"/>
          </a:p>
        </p:txBody>
      </p:sp>
      <p:sp>
        <p:nvSpPr>
          <p:cNvPr id="5" name="Slide Number Placeholder 4"/>
          <p:cNvSpPr>
            <a:spLocks noGrp="1"/>
          </p:cNvSpPr>
          <p:nvPr>
            <p:ph type="sldNum" sz="quarter" idx="12"/>
          </p:nvPr>
        </p:nvSpPr>
        <p:spPr/>
        <p:txBody>
          <a:bodyPr/>
          <a:lstStyle/>
          <a:p>
            <a:fld id="{C6BDDE3B-6E17-4A89-9F93-DBB317C0A6AD}" type="slidenum">
              <a:rPr lang="en-US" smtClean="0"/>
              <a:t>42</a:t>
            </a:fld>
            <a:endParaRPr lang="en-US"/>
          </a:p>
        </p:txBody>
      </p:sp>
    </p:spTree>
    <p:extLst>
      <p:ext uri="{BB962C8B-B14F-4D97-AF65-F5344CB8AC3E}">
        <p14:creationId xmlns:p14="http://schemas.microsoft.com/office/powerpoint/2010/main" val="12568947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Modeling using the WEKA </a:t>
            </a:r>
            <a:r>
              <a:rPr lang="en-US" dirty="0" smtClean="0"/>
              <a:t>GUI:</a:t>
            </a:r>
            <a:r>
              <a:rPr lang="en-US" dirty="0"/>
              <a:t/>
            </a:r>
            <a:br>
              <a:rPr lang="en-US" dirty="0"/>
            </a:br>
            <a:r>
              <a:rPr lang="en-US" dirty="0" smtClean="0"/>
              <a:t>WEKA GUI in Action</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pPr/>
              <a:t>43</a:t>
            </a:fld>
            <a:endParaRPr lang="en-US"/>
          </a:p>
        </p:txBody>
      </p:sp>
    </p:spTree>
    <p:extLst>
      <p:ext uri="{BB962C8B-B14F-4D97-AF65-F5344CB8AC3E}">
        <p14:creationId xmlns:p14="http://schemas.microsoft.com/office/powerpoint/2010/main" val="1980726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Modeling using the WEKA </a:t>
            </a:r>
            <a:r>
              <a:rPr lang="en-US" dirty="0" smtClean="0"/>
              <a:t>GUI:</a:t>
            </a:r>
            <a:r>
              <a:rPr lang="en-US" dirty="0"/>
              <a:t/>
            </a:r>
            <a:br>
              <a:rPr lang="en-US" dirty="0"/>
            </a:br>
            <a:r>
              <a:rPr lang="en-US" dirty="0" smtClean="0"/>
              <a:t>Algorithm comparison</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pPr/>
              <a:t>44</a:t>
            </a:fld>
            <a:endParaRPr lang="en-US"/>
          </a:p>
        </p:txBody>
      </p:sp>
      <p:graphicFrame>
        <p:nvGraphicFramePr>
          <p:cNvPr id="5" name="Table 4"/>
          <p:cNvGraphicFramePr>
            <a:graphicFrameLocks noGrp="1"/>
          </p:cNvGraphicFramePr>
          <p:nvPr/>
        </p:nvGraphicFramePr>
        <p:xfrm>
          <a:off x="990600" y="2209800"/>
          <a:ext cx="7086599" cy="2209800"/>
        </p:xfrm>
        <a:graphic>
          <a:graphicData uri="http://schemas.openxmlformats.org/drawingml/2006/table">
            <a:tbl>
              <a:tblPr/>
              <a:tblGrid>
                <a:gridCol w="1061873"/>
                <a:gridCol w="972451"/>
                <a:gridCol w="972451"/>
                <a:gridCol w="983629"/>
                <a:gridCol w="972451"/>
                <a:gridCol w="1106582"/>
                <a:gridCol w="1017162"/>
              </a:tblGrid>
              <a:tr h="368300">
                <a:tc>
                  <a:txBody>
                    <a:bodyPr/>
                    <a:lstStyle/>
                    <a:p>
                      <a:pPr algn="l" fontAlgn="b"/>
                      <a:r>
                        <a:rPr lang="en-US" sz="1200" b="1" i="0" u="none" strike="noStrike" dirty="0">
                          <a:solidFill>
                            <a:srgbClr val="FFFFFF"/>
                          </a:solidFill>
                          <a:effectLst/>
                          <a:latin typeface="Calibri" charset="0"/>
                        </a:rPr>
                        <a:t>Algorithm</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US" sz="1200" b="1" i="0" u="none" strike="noStrike" dirty="0">
                          <a:solidFill>
                            <a:srgbClr val="FFFFFF"/>
                          </a:solidFill>
                          <a:effectLst/>
                          <a:latin typeface="Calibri" charset="0"/>
                        </a:rPr>
                        <a:t>TP Rate</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US" sz="1200" b="1" i="0" u="none" strike="noStrike">
                          <a:solidFill>
                            <a:srgbClr val="FFFFFF"/>
                          </a:solidFill>
                          <a:effectLst/>
                          <a:latin typeface="Calibri" charset="0"/>
                        </a:rPr>
                        <a:t>FP Rate</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US" sz="1200" b="1" i="0" u="none" strike="noStrike">
                          <a:solidFill>
                            <a:srgbClr val="FFFFFF"/>
                          </a:solidFill>
                          <a:effectLst/>
                          <a:latin typeface="Calibri" charset="0"/>
                        </a:rPr>
                        <a:t>Precision</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US" sz="1200" b="1" i="0" u="none" strike="noStrike">
                          <a:solidFill>
                            <a:srgbClr val="FFFFFF"/>
                          </a:solidFill>
                          <a:effectLst/>
                          <a:latin typeface="Calibri" charset="0"/>
                        </a:rPr>
                        <a:t>Recall</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US" sz="1200" b="1" i="0" u="none" strike="noStrike">
                          <a:solidFill>
                            <a:srgbClr val="FFFFFF"/>
                          </a:solidFill>
                          <a:effectLst/>
                          <a:latin typeface="Calibri" charset="0"/>
                        </a:rPr>
                        <a:t>F-Measure</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US" sz="1200" b="1" i="0" u="none" strike="noStrike">
                          <a:solidFill>
                            <a:srgbClr val="FFFFFF"/>
                          </a:solidFill>
                          <a:effectLst/>
                          <a:latin typeface="Calibri" charset="0"/>
                        </a:rPr>
                        <a:t>ROC Area</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368300">
                <a:tc>
                  <a:txBody>
                    <a:bodyPr/>
                    <a:lstStyle/>
                    <a:p>
                      <a:pPr algn="l" fontAlgn="b"/>
                      <a:r>
                        <a:rPr lang="is-IS" sz="1200" b="1" i="0" u="none" strike="noStrike" dirty="0">
                          <a:solidFill>
                            <a:srgbClr val="000000"/>
                          </a:solidFill>
                          <a:effectLst/>
                          <a:latin typeface="Calibri" charset="0"/>
                        </a:rPr>
                        <a:t>J48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0.698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0.34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0.695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0.698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0.696</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0.721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300">
                <a:tc>
                  <a:txBody>
                    <a:bodyPr/>
                    <a:lstStyle/>
                    <a:p>
                      <a:pPr algn="l" fontAlgn="b"/>
                      <a:r>
                        <a:rPr lang="en-US" sz="1200" b="1" i="0" u="none" strike="noStrike">
                          <a:solidFill>
                            <a:srgbClr val="000000"/>
                          </a:solidFill>
                          <a:effectLst/>
                          <a:latin typeface="Calibri" charset="0"/>
                        </a:rPr>
                        <a:t>Naiver Bayes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0.721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s-IS" sz="1200" b="0" i="0" u="none" strike="noStrike" dirty="0">
                          <a:solidFill>
                            <a:srgbClr val="000000"/>
                          </a:solidFill>
                          <a:effectLst/>
                          <a:latin typeface="Calibri" charset="0"/>
                        </a:rPr>
                        <a:t>0.299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0.722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0.721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0.721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200" b="0" i="0" u="none" strike="noStrike">
                          <a:solidFill>
                            <a:srgbClr val="000000"/>
                          </a:solidFill>
                          <a:effectLst/>
                          <a:latin typeface="Calibri" charset="0"/>
                        </a:rPr>
                        <a:t>0.776</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300">
                <a:tc>
                  <a:txBody>
                    <a:bodyPr/>
                    <a:lstStyle/>
                    <a:p>
                      <a:pPr algn="l" fontAlgn="b"/>
                      <a:r>
                        <a:rPr lang="en-US" sz="1200" b="1" i="0" u="none" strike="noStrike">
                          <a:solidFill>
                            <a:srgbClr val="000000"/>
                          </a:solidFill>
                          <a:effectLst/>
                          <a:latin typeface="Calibri" charset="0"/>
                        </a:rPr>
                        <a:t>Random Forest</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hr-HR" sz="1200" b="0" i="0" u="none" strike="noStrike" dirty="0" smtClean="0">
                          <a:solidFill>
                            <a:srgbClr val="000000"/>
                          </a:solidFill>
                          <a:effectLst/>
                          <a:latin typeface="Calibri" charset="0"/>
                        </a:rPr>
                        <a:t>0.724</a:t>
                      </a:r>
                      <a:endParaRPr lang="hr-HR" sz="1200" b="0"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0.297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0.725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hr-HR" sz="1200" b="0" i="0" u="none" strike="noStrike">
                          <a:solidFill>
                            <a:srgbClr val="000000"/>
                          </a:solidFill>
                          <a:effectLst/>
                          <a:latin typeface="Calibri" charset="0"/>
                        </a:rPr>
                        <a:t>0.724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0.725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0.778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300">
                <a:tc>
                  <a:txBody>
                    <a:bodyPr/>
                    <a:lstStyle/>
                    <a:p>
                      <a:pPr algn="l" fontAlgn="b"/>
                      <a:r>
                        <a:rPr lang="en-US" sz="1200" b="1" i="0" u="none" strike="noStrike">
                          <a:solidFill>
                            <a:srgbClr val="000000"/>
                          </a:solidFill>
                          <a:effectLst/>
                          <a:latin typeface="Calibri" charset="0"/>
                        </a:rPr>
                        <a:t>LibSVM</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0.601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0.601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0.361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0.601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0.451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300">
                <a:tc>
                  <a:txBody>
                    <a:bodyPr/>
                    <a:lstStyle/>
                    <a:p>
                      <a:pPr algn="l" fontAlgn="b"/>
                      <a:r>
                        <a:rPr lang="en-US" sz="1200" b="1" i="0" u="none" strike="noStrike" dirty="0" err="1">
                          <a:solidFill>
                            <a:srgbClr val="000000"/>
                          </a:solidFill>
                          <a:effectLst/>
                          <a:latin typeface="Calibri" charset="0"/>
                        </a:rPr>
                        <a:t>Logisitic</a:t>
                      </a:r>
                      <a:endParaRPr lang="en-US" sz="1200" b="1"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a:solidFill>
                            <a:srgbClr val="000000"/>
                          </a:solidFill>
                          <a:effectLst/>
                          <a:latin typeface="Calibri" charset="0"/>
                        </a:rPr>
                        <a:t>0.622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200" b="0" i="0" u="none" strike="noStrike">
                          <a:solidFill>
                            <a:srgbClr val="000000"/>
                          </a:solidFill>
                          <a:effectLst/>
                          <a:latin typeface="Calibri" charset="0"/>
                        </a:rPr>
                        <a:t>0.398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0.627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0.622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hr-HR" sz="1200" b="0" i="0" u="none" strike="noStrike" dirty="0">
                          <a:solidFill>
                            <a:srgbClr val="000000"/>
                          </a:solidFill>
                          <a:effectLst/>
                          <a:latin typeface="Calibri" charset="0"/>
                        </a:rPr>
                        <a:t>0.624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b-NO" sz="1200" b="0" i="0" u="none" strike="noStrike" dirty="0">
                          <a:solidFill>
                            <a:srgbClr val="000000"/>
                          </a:solidFill>
                          <a:effectLst/>
                          <a:latin typeface="Calibri" charset="0"/>
                        </a:rPr>
                        <a:t>0.632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25954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8470392" cy="762000"/>
          </a:xfrm>
        </p:spPr>
        <p:txBody>
          <a:bodyPr>
            <a:normAutofit fontScale="90000"/>
          </a:bodyPr>
          <a:lstStyle/>
          <a:p>
            <a:r>
              <a:rPr lang="en-US" dirty="0"/>
              <a:t>Overview: </a:t>
            </a:r>
            <a:r>
              <a:rPr lang="en-US" dirty="0" smtClean="0"/>
              <a:t/>
            </a:r>
            <a:br>
              <a:rPr lang="en-US" dirty="0" smtClean="0"/>
            </a:br>
            <a:r>
              <a:rPr lang="en-US" dirty="0" smtClean="0"/>
              <a:t>WORD </a:t>
            </a:r>
            <a:r>
              <a:rPr lang="en-US" dirty="0"/>
              <a:t>SENSE DISAMBIGUATION </a:t>
            </a:r>
            <a:r>
              <a:rPr lang="en-US" dirty="0" smtClean="0"/>
              <a:t>using WEKA</a:t>
            </a:r>
            <a:endParaRPr lang="en-US" dirty="0"/>
          </a:p>
        </p:txBody>
      </p:sp>
      <p:sp>
        <p:nvSpPr>
          <p:cNvPr id="3" name="Content Placeholder 2"/>
          <p:cNvSpPr>
            <a:spLocks noGrp="1"/>
          </p:cNvSpPr>
          <p:nvPr>
            <p:ph idx="1"/>
          </p:nvPr>
        </p:nvSpPr>
        <p:spPr>
          <a:xfrm>
            <a:off x="292608" y="1020762"/>
            <a:ext cx="8013192" cy="4525963"/>
          </a:xfrm>
        </p:spPr>
        <p:txBody>
          <a:bodyPr/>
          <a:lstStyle/>
          <a:p>
            <a:pPr marL="457200" indent="-457200">
              <a:buFont typeface="+mj-lt"/>
              <a:buAutoNum type="arabicPeriod"/>
            </a:pPr>
            <a:r>
              <a:rPr lang="en-US" dirty="0" smtClean="0"/>
              <a:t>Problem specification</a:t>
            </a:r>
            <a:endParaRPr lang="en-US" dirty="0"/>
          </a:p>
          <a:p>
            <a:pPr marL="457200" indent="-457200">
              <a:buFont typeface="+mj-lt"/>
              <a:buAutoNum type="arabicPeriod"/>
            </a:pPr>
            <a:r>
              <a:rPr lang="en-US" dirty="0" smtClean="0"/>
              <a:t>Data preparation</a:t>
            </a:r>
            <a:endParaRPr lang="en-US" dirty="0"/>
          </a:p>
          <a:p>
            <a:pPr marL="457200" indent="-457200">
              <a:buFont typeface="+mj-lt"/>
              <a:buAutoNum type="arabicPeriod"/>
            </a:pPr>
            <a:r>
              <a:rPr lang="en-US" dirty="0" smtClean="0"/>
              <a:t>Modeling using the WEKA GUI</a:t>
            </a:r>
          </a:p>
          <a:p>
            <a:pPr marL="457200" indent="-457200">
              <a:buFont typeface="+mj-lt"/>
              <a:buAutoNum type="arabicPeriod"/>
            </a:pPr>
            <a:r>
              <a:rPr lang="en-US" b="1" dirty="0" smtClean="0"/>
              <a:t>Using the model from Java/SCALA code</a:t>
            </a:r>
            <a:endParaRPr lang="en-US" b="1" dirty="0"/>
          </a:p>
        </p:txBody>
      </p:sp>
      <p:sp>
        <p:nvSpPr>
          <p:cNvPr id="5" name="Slide Number Placeholder 4"/>
          <p:cNvSpPr>
            <a:spLocks noGrp="1"/>
          </p:cNvSpPr>
          <p:nvPr>
            <p:ph type="sldNum" sz="quarter" idx="12"/>
          </p:nvPr>
        </p:nvSpPr>
        <p:spPr/>
        <p:txBody>
          <a:bodyPr/>
          <a:lstStyle/>
          <a:p>
            <a:fld id="{C6BDDE3B-6E17-4A89-9F93-DBB317C0A6AD}" type="slidenum">
              <a:rPr lang="en-US" smtClean="0"/>
              <a:t>45</a:t>
            </a:fld>
            <a:endParaRPr lang="en-US"/>
          </a:p>
        </p:txBody>
      </p:sp>
    </p:spTree>
    <p:extLst>
      <p:ext uri="{BB962C8B-B14F-4D97-AF65-F5344CB8AC3E}">
        <p14:creationId xmlns:p14="http://schemas.microsoft.com/office/powerpoint/2010/main" val="488202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model from Java/SCALA </a:t>
            </a:r>
            <a:r>
              <a:rPr lang="en-US" dirty="0" smtClean="0"/>
              <a:t>code:</a:t>
            </a:r>
            <a:r>
              <a:rPr lang="en-US" dirty="0"/>
              <a:t/>
            </a:r>
            <a:br>
              <a:rPr lang="en-US" dirty="0"/>
            </a:br>
            <a:r>
              <a:rPr lang="en-US" dirty="0" smtClean="0"/>
              <a:t>Source code view</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github.com/feroshjacob/AJUGDemos</a:t>
            </a:r>
            <a:endParaRPr lang="en-US" dirty="0" smtClean="0"/>
          </a:p>
          <a:p>
            <a:r>
              <a:rPr lang="en-US" dirty="0" smtClean="0"/>
              <a:t>http</a:t>
            </a:r>
            <a:r>
              <a:rPr lang="en-US" smtClean="0"/>
              <a:t>://localhost:8080</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pPr/>
              <a:t>46</a:t>
            </a:fld>
            <a:endParaRPr lang="en-US"/>
          </a:p>
        </p:txBody>
      </p:sp>
    </p:spTree>
    <p:extLst>
      <p:ext uri="{BB962C8B-B14F-4D97-AF65-F5344CB8AC3E}">
        <p14:creationId xmlns:p14="http://schemas.microsoft.com/office/powerpoint/2010/main" val="1838760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6895071" cy="474566"/>
          </a:xfrm>
        </p:spPr>
        <p:txBody>
          <a:bodyPr>
            <a:normAutofit fontScale="90000"/>
          </a:bodyPr>
          <a:lstStyle/>
          <a:p>
            <a:r>
              <a:rPr lang="en-US" dirty="0" smtClean="0"/>
              <a:t>Agenda</a:t>
            </a:r>
            <a:endParaRPr lang="en-US" dirty="0"/>
          </a:p>
        </p:txBody>
      </p:sp>
      <p:sp>
        <p:nvSpPr>
          <p:cNvPr id="4" name="TextBox 3"/>
          <p:cNvSpPr txBox="1"/>
          <p:nvPr/>
        </p:nvSpPr>
        <p:spPr>
          <a:xfrm>
            <a:off x="381000" y="1219200"/>
            <a:ext cx="8458200" cy="3139321"/>
          </a:xfrm>
          <a:prstGeom prst="rect">
            <a:avLst/>
          </a:prstGeom>
          <a:noFill/>
        </p:spPr>
        <p:txBody>
          <a:bodyPr wrap="square" rtlCol="0">
            <a:spAutoFit/>
          </a:bodyPr>
          <a:lstStyle/>
          <a:p>
            <a:pPr marL="285750" indent="-285750">
              <a:buFont typeface="Arial" charset="0"/>
              <a:buChar char="•"/>
            </a:pPr>
            <a:r>
              <a:rPr lang="en-US" dirty="0"/>
              <a:t>Motivation</a:t>
            </a:r>
          </a:p>
          <a:p>
            <a:pPr marL="285750" indent="-285750">
              <a:buFont typeface="Arial" charset="0"/>
              <a:buChar char="•"/>
            </a:pPr>
            <a:endParaRPr lang="en-US" dirty="0"/>
          </a:p>
          <a:p>
            <a:pPr marL="285750" indent="-285750">
              <a:buFont typeface="Arial" charset="0"/>
              <a:buChar char="•"/>
            </a:pPr>
            <a:r>
              <a:rPr lang="en-US" dirty="0"/>
              <a:t>Introduction to machine learning</a:t>
            </a:r>
          </a:p>
          <a:p>
            <a:r>
              <a:rPr lang="en-US" dirty="0"/>
              <a:t>	</a:t>
            </a:r>
          </a:p>
          <a:p>
            <a:pPr marL="285750" indent="-285750">
              <a:buFont typeface="Arial" charset="0"/>
              <a:buChar char="•"/>
            </a:pPr>
            <a:r>
              <a:rPr lang="en-US" dirty="0"/>
              <a:t>Generating Recommendations </a:t>
            </a:r>
          </a:p>
          <a:p>
            <a:r>
              <a:rPr lang="en-US" dirty="0"/>
              <a:t>	</a:t>
            </a:r>
          </a:p>
          <a:p>
            <a:pPr marL="285750" indent="-285750">
              <a:buFont typeface="Arial" charset="0"/>
              <a:buChar char="•"/>
            </a:pPr>
            <a:r>
              <a:rPr lang="en-US" dirty="0" err="1"/>
              <a:t>Weka</a:t>
            </a:r>
            <a:r>
              <a:rPr lang="en-US" dirty="0"/>
              <a:t> tutorial</a:t>
            </a:r>
          </a:p>
          <a:p>
            <a:pPr marL="285750" indent="-285750">
              <a:buFont typeface="Arial" charset="0"/>
              <a:buChar char="•"/>
            </a:pPr>
            <a:endParaRPr lang="en-US" dirty="0"/>
          </a:p>
          <a:p>
            <a:pPr marL="285750" indent="-285750">
              <a:buFont typeface="Arial" charset="0"/>
              <a:buChar char="•"/>
            </a:pPr>
            <a:r>
              <a:rPr lang="en-US" b="1" dirty="0"/>
              <a:t>Conclusion</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C6BDDE3B-6E17-4A89-9F93-DBB317C0A6AD}" type="slidenum">
              <a:rPr lang="en-US" smtClean="0"/>
              <a:t>47</a:t>
            </a:fld>
            <a:endParaRPr lang="en-US"/>
          </a:p>
        </p:txBody>
      </p:sp>
    </p:spTree>
    <p:extLst>
      <p:ext uri="{BB962C8B-B14F-4D97-AF65-F5344CB8AC3E}">
        <p14:creationId xmlns:p14="http://schemas.microsoft.com/office/powerpoint/2010/main" val="731082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6895071" cy="474566"/>
          </a:xfrm>
        </p:spPr>
        <p:txBody>
          <a:bodyPr>
            <a:normAutofit fontScale="90000"/>
          </a:bodyPr>
          <a:lstStyle/>
          <a:p>
            <a:r>
              <a:rPr lang="en-US" dirty="0" smtClean="0"/>
              <a:t>Questions?</a:t>
            </a:r>
            <a:endParaRPr lang="en-US" dirty="0"/>
          </a:p>
        </p:txBody>
      </p:sp>
      <p:sp>
        <p:nvSpPr>
          <p:cNvPr id="2" name="Slide Number Placeholder 1"/>
          <p:cNvSpPr>
            <a:spLocks noGrp="1"/>
          </p:cNvSpPr>
          <p:nvPr>
            <p:ph type="sldNum" sz="quarter" idx="12"/>
          </p:nvPr>
        </p:nvSpPr>
        <p:spPr/>
        <p:txBody>
          <a:bodyPr/>
          <a:lstStyle/>
          <a:p>
            <a:fld id="{C6BDDE3B-6E17-4A89-9F93-DBB317C0A6AD}" type="slidenum">
              <a:rPr lang="en-US" smtClean="0"/>
              <a:t>48</a:t>
            </a:fld>
            <a:endParaRPr lang="en-US"/>
          </a:p>
        </p:txBody>
      </p:sp>
    </p:spTree>
    <p:extLst>
      <p:ext uri="{BB962C8B-B14F-4D97-AF65-F5344CB8AC3E}">
        <p14:creationId xmlns:p14="http://schemas.microsoft.com/office/powerpoint/2010/main" val="204293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r>
              <a:rPr lang="en-US" dirty="0" err="1" smtClean="0"/>
              <a:t>TheHomeDepot.com</a:t>
            </a:r>
            <a:endParaRPr lang="en-US" dirty="0"/>
          </a:p>
        </p:txBody>
      </p:sp>
      <p:sp>
        <p:nvSpPr>
          <p:cNvPr id="5" name="Rectangle 4"/>
          <p:cNvSpPr/>
          <p:nvPr/>
        </p:nvSpPr>
        <p:spPr>
          <a:xfrm>
            <a:off x="381000" y="966788"/>
            <a:ext cx="8382000" cy="4893647"/>
          </a:xfrm>
          <a:prstGeom prst="rect">
            <a:avLst/>
          </a:prstGeom>
        </p:spPr>
        <p:txBody>
          <a:bodyPr wrap="square">
            <a:spAutoFit/>
          </a:bodyPr>
          <a:lstStyle/>
          <a:p>
            <a:pPr marL="285750" indent="-285750">
              <a:buFont typeface="Arial" charset="0"/>
              <a:buChar char="•"/>
            </a:pPr>
            <a:r>
              <a:rPr lang="en-US" dirty="0"/>
              <a:t>M</a:t>
            </a:r>
            <a:r>
              <a:rPr lang="en-US" dirty="0" smtClean="0"/>
              <a:t>ore than 4 Million sessions in a day</a:t>
            </a:r>
          </a:p>
          <a:p>
            <a:pPr marL="285750" indent="-285750">
              <a:buFont typeface="Arial" charset="0"/>
              <a:buChar char="•"/>
            </a:pPr>
            <a:r>
              <a:rPr lang="en-US" dirty="0" smtClean="0"/>
              <a:t>1 Billion searches last year</a:t>
            </a:r>
            <a:r>
              <a:rPr lang="en-US" dirty="0"/>
              <a:t>	</a:t>
            </a:r>
            <a:endParaRPr lang="en-US" dirty="0" smtClean="0"/>
          </a:p>
          <a:p>
            <a:pPr marL="285750" indent="-285750">
              <a:buFont typeface="Arial" charset="0"/>
              <a:buChar char="•"/>
            </a:pPr>
            <a:r>
              <a:rPr lang="en-US" dirty="0" smtClean="0"/>
              <a:t>4K different types of products</a:t>
            </a:r>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r>
              <a:rPr lang="en-US" dirty="0" smtClean="0"/>
              <a:t>Can you guess the most searched phrase last year?</a:t>
            </a:r>
          </a:p>
          <a:p>
            <a:endParaRPr lang="en-US" dirty="0" smtClean="0"/>
          </a:p>
          <a:p>
            <a:r>
              <a:rPr lang="en-US" dirty="0"/>
              <a:t>	</a:t>
            </a:r>
            <a:r>
              <a:rPr lang="en-US" dirty="0" smtClean="0"/>
              <a:t>toilet (1,177,157)</a:t>
            </a:r>
          </a:p>
          <a:p>
            <a:r>
              <a:rPr lang="en-US" dirty="0"/>
              <a:t>	</a:t>
            </a:r>
            <a:r>
              <a:rPr lang="en-US" dirty="0" smtClean="0"/>
              <a:t>bathroom vanity (1,141,770)</a:t>
            </a:r>
          </a:p>
          <a:p>
            <a:r>
              <a:rPr lang="en-US" dirty="0"/>
              <a:t>	</a:t>
            </a:r>
            <a:r>
              <a:rPr lang="en-US" dirty="0" smtClean="0"/>
              <a:t>refrigerator (1,128,169)</a:t>
            </a:r>
            <a:r>
              <a:rPr lang="en-US" dirty="0"/>
              <a:t>	</a:t>
            </a:r>
            <a:endParaRPr lang="en-US" dirty="0" smtClean="0"/>
          </a:p>
          <a:p>
            <a:endParaRPr lang="en-US" dirty="0" smtClean="0"/>
          </a:p>
          <a:p>
            <a:endParaRPr lang="en-US" dirty="0">
              <a:solidFill>
                <a:srgbClr val="1C1C1C"/>
              </a:solidFill>
            </a:endParaRPr>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r>
              <a:rPr lang="en-US" sz="1600" dirty="0" smtClean="0"/>
              <a:t> </a:t>
            </a:r>
            <a:endParaRPr lang="en-US" sz="1600" dirty="0"/>
          </a:p>
        </p:txBody>
      </p:sp>
      <p:sp>
        <p:nvSpPr>
          <p:cNvPr id="3" name="Slide Number Placeholder 2"/>
          <p:cNvSpPr>
            <a:spLocks noGrp="1"/>
          </p:cNvSpPr>
          <p:nvPr>
            <p:ph type="sldNum" sz="quarter" idx="12"/>
          </p:nvPr>
        </p:nvSpPr>
        <p:spPr/>
        <p:txBody>
          <a:bodyPr/>
          <a:lstStyle/>
          <a:p>
            <a:fld id="{C6BDDE3B-6E17-4A89-9F93-DBB317C0A6AD}" type="slidenum">
              <a:rPr lang="en-US" smtClean="0"/>
              <a:t>5</a:t>
            </a:fld>
            <a:endParaRPr lang="en-US"/>
          </a:p>
        </p:txBody>
      </p:sp>
    </p:spTree>
    <p:extLst>
      <p:ext uri="{BB962C8B-B14F-4D97-AF65-F5344CB8AC3E}">
        <p14:creationId xmlns:p14="http://schemas.microsoft.com/office/powerpoint/2010/main" val="423391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6895071" cy="474566"/>
          </a:xfrm>
        </p:spPr>
        <p:txBody>
          <a:bodyPr>
            <a:normAutofit fontScale="90000"/>
          </a:bodyPr>
          <a:lstStyle/>
          <a:p>
            <a:r>
              <a:rPr lang="en-US" dirty="0" smtClean="0"/>
              <a:t>Agenda</a:t>
            </a:r>
            <a:endParaRPr lang="en-US" dirty="0"/>
          </a:p>
        </p:txBody>
      </p:sp>
      <p:sp>
        <p:nvSpPr>
          <p:cNvPr id="4" name="TextBox 3"/>
          <p:cNvSpPr txBox="1"/>
          <p:nvPr/>
        </p:nvSpPr>
        <p:spPr>
          <a:xfrm>
            <a:off x="381000" y="1219200"/>
            <a:ext cx="8458200" cy="3139321"/>
          </a:xfrm>
          <a:prstGeom prst="rect">
            <a:avLst/>
          </a:prstGeom>
          <a:noFill/>
        </p:spPr>
        <p:txBody>
          <a:bodyPr wrap="square" rtlCol="0">
            <a:spAutoFit/>
          </a:bodyPr>
          <a:lstStyle/>
          <a:p>
            <a:pPr marL="285750" indent="-285750">
              <a:buFont typeface="Arial" charset="0"/>
              <a:buChar char="•"/>
            </a:pPr>
            <a:r>
              <a:rPr lang="en-US" dirty="0"/>
              <a:t>Motivation</a:t>
            </a:r>
          </a:p>
          <a:p>
            <a:pPr marL="285750" indent="-285750">
              <a:buFont typeface="Arial" charset="0"/>
              <a:buChar char="•"/>
            </a:pPr>
            <a:endParaRPr lang="en-US" dirty="0"/>
          </a:p>
          <a:p>
            <a:pPr marL="285750" indent="-285750">
              <a:buFont typeface="Arial" charset="0"/>
              <a:buChar char="•"/>
            </a:pPr>
            <a:r>
              <a:rPr lang="en-US" b="1" dirty="0"/>
              <a:t>Introduction to machine learning</a:t>
            </a:r>
          </a:p>
          <a:p>
            <a:r>
              <a:rPr lang="en-US" dirty="0"/>
              <a:t>	</a:t>
            </a:r>
          </a:p>
          <a:p>
            <a:pPr marL="285750" indent="-285750">
              <a:buFont typeface="Arial" charset="0"/>
              <a:buChar char="•"/>
            </a:pPr>
            <a:r>
              <a:rPr lang="en-US" dirty="0"/>
              <a:t>Generating Recommendations </a:t>
            </a:r>
          </a:p>
          <a:p>
            <a:r>
              <a:rPr lang="en-US" dirty="0"/>
              <a:t>	</a:t>
            </a:r>
          </a:p>
          <a:p>
            <a:pPr marL="285750" indent="-285750">
              <a:buFont typeface="Arial" charset="0"/>
              <a:buChar char="•"/>
            </a:pPr>
            <a:r>
              <a:rPr lang="en-US" dirty="0" err="1"/>
              <a:t>Weka</a:t>
            </a:r>
            <a:r>
              <a:rPr lang="en-US" dirty="0"/>
              <a:t> tutorial</a:t>
            </a:r>
          </a:p>
          <a:p>
            <a:pPr marL="285750" indent="-285750">
              <a:buFont typeface="Arial" charset="0"/>
              <a:buChar char="•"/>
            </a:pPr>
            <a:endParaRPr lang="en-US" dirty="0"/>
          </a:p>
          <a:p>
            <a:pPr marL="285750" indent="-285750">
              <a:buFont typeface="Arial" charset="0"/>
              <a:buChar char="•"/>
            </a:pPr>
            <a:r>
              <a:rPr lang="en-US" dirty="0"/>
              <a:t>Conclusion</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C6BDDE3B-6E17-4A89-9F93-DBB317C0A6AD}" type="slidenum">
              <a:rPr lang="en-US" smtClean="0"/>
              <a:t>6</a:t>
            </a:fld>
            <a:endParaRPr lang="en-US"/>
          </a:p>
        </p:txBody>
      </p:sp>
    </p:spTree>
    <p:extLst>
      <p:ext uri="{BB962C8B-B14F-4D97-AF65-F5344CB8AC3E}">
        <p14:creationId xmlns:p14="http://schemas.microsoft.com/office/powerpoint/2010/main" val="58683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Machine learning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t>
            </a:r>
            <a:r>
              <a:rPr lang="en-US" i="1" dirty="0" smtClean="0"/>
              <a:t>Machine </a:t>
            </a:r>
            <a:r>
              <a:rPr lang="en-US" i="1" dirty="0"/>
              <a:t>learning is a type of artificial intelligence (AI) that provides computers with the ability to learn without being explicitly </a:t>
            </a:r>
            <a:r>
              <a:rPr lang="en-US" i="1" dirty="0" smtClean="0"/>
              <a:t>programmed.</a:t>
            </a:r>
            <a:r>
              <a:rPr lang="en-US" dirty="0" smtClean="0"/>
              <a:t>” - Wikipedia</a:t>
            </a:r>
          </a:p>
          <a:p>
            <a:endParaRPr lang="en-US" dirty="0" smtClean="0"/>
          </a:p>
          <a:p>
            <a:endParaRPr lang="en-US" dirty="0" smtClean="0"/>
          </a:p>
          <a:p>
            <a:r>
              <a:rPr lang="en-US" dirty="0" smtClean="0"/>
              <a:t>Types of machine learning</a:t>
            </a:r>
          </a:p>
          <a:p>
            <a:endParaRPr lang="en-US" dirty="0"/>
          </a:p>
          <a:p>
            <a:pPr lvl="1"/>
            <a:r>
              <a:rPr lang="en-US" dirty="0" smtClean="0"/>
              <a:t>Supervised machine learning</a:t>
            </a:r>
          </a:p>
          <a:p>
            <a:pPr lvl="1"/>
            <a:r>
              <a:rPr lang="en-US" dirty="0" smtClean="0"/>
              <a:t>Unsupervised machine learning</a:t>
            </a:r>
          </a:p>
          <a:p>
            <a:pPr marL="0" indent="0">
              <a:buNone/>
            </a:pP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7</a:t>
            </a:fld>
            <a:endParaRPr lang="en-US"/>
          </a:p>
        </p:txBody>
      </p:sp>
    </p:spTree>
    <p:extLst>
      <p:ext uri="{BB962C8B-B14F-4D97-AF65-F5344CB8AC3E}">
        <p14:creationId xmlns:p14="http://schemas.microsoft.com/office/powerpoint/2010/main" val="13812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to Machine </a:t>
            </a:r>
            <a:r>
              <a:rPr lang="en-US" dirty="0" smtClean="0"/>
              <a:t>learning:</a:t>
            </a:r>
            <a:br>
              <a:rPr lang="en-US" dirty="0" smtClean="0"/>
            </a:br>
            <a:r>
              <a:rPr lang="en-US" dirty="0" smtClean="0"/>
              <a:t>Machine learning at home depot</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Smart Sort in product listing page</a:t>
            </a:r>
          </a:p>
          <a:p>
            <a:endParaRPr lang="en-US" dirty="0" smtClean="0"/>
          </a:p>
          <a:p>
            <a:r>
              <a:rPr lang="en-US" dirty="0" smtClean="0"/>
              <a:t>Search results</a:t>
            </a:r>
          </a:p>
          <a:p>
            <a:endParaRPr lang="en-US" dirty="0" smtClean="0"/>
          </a:p>
          <a:p>
            <a:r>
              <a:rPr lang="en-US" dirty="0" smtClean="0"/>
              <a:t>Recommendations</a:t>
            </a:r>
            <a:endParaRPr lang="en-US" dirty="0"/>
          </a:p>
        </p:txBody>
      </p:sp>
      <p:sp>
        <p:nvSpPr>
          <p:cNvPr id="4" name="Slide Number Placeholder 3"/>
          <p:cNvSpPr>
            <a:spLocks noGrp="1"/>
          </p:cNvSpPr>
          <p:nvPr>
            <p:ph type="sldNum" sz="quarter" idx="12"/>
          </p:nvPr>
        </p:nvSpPr>
        <p:spPr/>
        <p:txBody>
          <a:bodyPr/>
          <a:lstStyle/>
          <a:p>
            <a:fld id="{C6BDDE3B-6E17-4A89-9F93-DBB317C0A6AD}" type="slidenum">
              <a:rPr lang="en-US" smtClean="0"/>
              <a:t>8</a:t>
            </a:fld>
            <a:endParaRPr lang="en-US"/>
          </a:p>
        </p:txBody>
      </p:sp>
    </p:spTree>
    <p:extLst>
      <p:ext uri="{BB962C8B-B14F-4D97-AF65-F5344CB8AC3E}">
        <p14:creationId xmlns:p14="http://schemas.microsoft.com/office/powerpoint/2010/main" val="46709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6895071" cy="474566"/>
          </a:xfrm>
        </p:spPr>
        <p:txBody>
          <a:bodyPr>
            <a:normAutofit fontScale="90000"/>
          </a:bodyPr>
          <a:lstStyle/>
          <a:p>
            <a:r>
              <a:rPr lang="en-US" dirty="0" smtClean="0"/>
              <a:t>Agenda</a:t>
            </a:r>
            <a:endParaRPr lang="en-US" dirty="0"/>
          </a:p>
        </p:txBody>
      </p:sp>
      <p:sp>
        <p:nvSpPr>
          <p:cNvPr id="4" name="TextBox 3"/>
          <p:cNvSpPr txBox="1"/>
          <p:nvPr/>
        </p:nvSpPr>
        <p:spPr>
          <a:xfrm>
            <a:off x="381000" y="1219200"/>
            <a:ext cx="8458200" cy="3139321"/>
          </a:xfrm>
          <a:prstGeom prst="rect">
            <a:avLst/>
          </a:prstGeom>
          <a:noFill/>
        </p:spPr>
        <p:txBody>
          <a:bodyPr wrap="square" rtlCol="0">
            <a:spAutoFit/>
          </a:bodyPr>
          <a:lstStyle/>
          <a:p>
            <a:pPr marL="285750" indent="-285750">
              <a:buFont typeface="Arial" charset="0"/>
              <a:buChar char="•"/>
            </a:pPr>
            <a:r>
              <a:rPr lang="en-US" dirty="0" smtClean="0"/>
              <a:t>Motivation</a:t>
            </a:r>
          </a:p>
          <a:p>
            <a:pPr marL="285750" indent="-285750">
              <a:buFont typeface="Arial" charset="0"/>
              <a:buChar char="•"/>
            </a:pPr>
            <a:endParaRPr lang="en-US" dirty="0" smtClean="0"/>
          </a:p>
          <a:p>
            <a:pPr marL="285750" indent="-285750">
              <a:buFont typeface="Arial" charset="0"/>
              <a:buChar char="•"/>
            </a:pPr>
            <a:r>
              <a:rPr lang="en-US" dirty="0" smtClean="0"/>
              <a:t>Introduction to machine learning</a:t>
            </a:r>
          </a:p>
          <a:p>
            <a:r>
              <a:rPr lang="en-US" dirty="0" smtClean="0"/>
              <a:t>	</a:t>
            </a:r>
          </a:p>
          <a:p>
            <a:pPr marL="285750" indent="-285750">
              <a:buFont typeface="Arial" charset="0"/>
              <a:buChar char="•"/>
            </a:pPr>
            <a:r>
              <a:rPr lang="en-US" b="1" dirty="0" smtClean="0"/>
              <a:t>Generating Recommendations </a:t>
            </a:r>
          </a:p>
          <a:p>
            <a:r>
              <a:rPr lang="en-US" dirty="0" smtClean="0"/>
              <a:t>	</a:t>
            </a:r>
          </a:p>
          <a:p>
            <a:pPr marL="285750" indent="-285750">
              <a:buFont typeface="Arial" charset="0"/>
              <a:buChar char="•"/>
            </a:pPr>
            <a:r>
              <a:rPr lang="en-US" dirty="0" err="1" smtClean="0"/>
              <a:t>Weka</a:t>
            </a:r>
            <a:r>
              <a:rPr lang="en-US" dirty="0" smtClean="0"/>
              <a:t> tutorial</a:t>
            </a:r>
          </a:p>
          <a:p>
            <a:pPr marL="285750" indent="-285750">
              <a:buFont typeface="Arial" charset="0"/>
              <a:buChar char="•"/>
            </a:pPr>
            <a:endParaRPr lang="en-US" dirty="0"/>
          </a:p>
          <a:p>
            <a:pPr marL="285750" indent="-285750">
              <a:buFont typeface="Arial" charset="0"/>
              <a:buChar char="•"/>
            </a:pPr>
            <a:r>
              <a:rPr lang="en-US" dirty="0" smtClean="0"/>
              <a:t>Conclusion</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C6BDDE3B-6E17-4A89-9F93-DBB317C0A6AD}" type="slidenum">
              <a:rPr lang="en-US" smtClean="0"/>
              <a:t>9</a:t>
            </a:fld>
            <a:endParaRPr lang="en-US"/>
          </a:p>
        </p:txBody>
      </p:sp>
    </p:spTree>
    <p:extLst>
      <p:ext uri="{BB962C8B-B14F-4D97-AF65-F5344CB8AC3E}">
        <p14:creationId xmlns:p14="http://schemas.microsoft.com/office/powerpoint/2010/main" val="87233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D 2015 - Standard Template">
  <a:themeElements>
    <a:clrScheme name="THD PowerPoint Template">
      <a:dk1>
        <a:srgbClr val="1C1C1C"/>
      </a:dk1>
      <a:lt1>
        <a:srgbClr val="FFFFFF"/>
      </a:lt1>
      <a:dk2>
        <a:srgbClr val="F58220"/>
      </a:dk2>
      <a:lt2>
        <a:srgbClr val="E8E8E8"/>
      </a:lt2>
      <a:accent1>
        <a:srgbClr val="D0D0D0"/>
      </a:accent1>
      <a:accent2>
        <a:srgbClr val="AEAEAE"/>
      </a:accent2>
      <a:accent3>
        <a:srgbClr val="F58220"/>
      </a:accent3>
      <a:accent4>
        <a:srgbClr val="E8E8E8"/>
      </a:accent4>
      <a:accent5>
        <a:srgbClr val="C6C6C6"/>
      </a:accent5>
      <a:accent6>
        <a:srgbClr val="F58220"/>
      </a:accent6>
      <a:hlink>
        <a:srgbClr val="5F5F5F"/>
      </a:hlink>
      <a:folHlink>
        <a:srgbClr val="0000B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D 2015 - Standard Template (Gradient Background)">
  <a:themeElements>
    <a:clrScheme name="THD PowerPoint Template">
      <a:dk1>
        <a:srgbClr val="1C1C1C"/>
      </a:dk1>
      <a:lt1>
        <a:srgbClr val="FFFFFF"/>
      </a:lt1>
      <a:dk2>
        <a:srgbClr val="F58220"/>
      </a:dk2>
      <a:lt2>
        <a:srgbClr val="E8E8E8"/>
      </a:lt2>
      <a:accent1>
        <a:srgbClr val="D0D0D0"/>
      </a:accent1>
      <a:accent2>
        <a:srgbClr val="AEAEAE"/>
      </a:accent2>
      <a:accent3>
        <a:srgbClr val="F58220"/>
      </a:accent3>
      <a:accent4>
        <a:srgbClr val="E8E8E8"/>
      </a:accent4>
      <a:accent5>
        <a:srgbClr val="C6C6C6"/>
      </a:accent5>
      <a:accent6>
        <a:srgbClr val="F58220"/>
      </a:accent6>
      <a:hlink>
        <a:srgbClr val="5F5F5F"/>
      </a:hlink>
      <a:folHlink>
        <a:srgbClr val="0000B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14615</TotalTime>
  <Words>1849</Words>
  <Application>Microsoft Macintosh PowerPoint</Application>
  <PresentationFormat>On-screen Show (4:3)</PresentationFormat>
  <Paragraphs>576</Paragraphs>
  <Slides>48</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5" baseType="lpstr">
      <vt:lpstr>Calibri</vt:lpstr>
      <vt:lpstr>Courier New</vt:lpstr>
      <vt:lpstr>Wingdings</vt:lpstr>
      <vt:lpstr>Arial</vt:lpstr>
      <vt:lpstr>THD 2015 - Standard Template</vt:lpstr>
      <vt:lpstr>THD 2015 - Standard Template (Gradient Background)</vt:lpstr>
      <vt:lpstr>Microsoft Excel Worksheet</vt:lpstr>
      <vt:lpstr> Machine Learning Techniques in Java </vt:lpstr>
      <vt:lpstr>Agenda</vt:lpstr>
      <vt:lpstr>Agenda</vt:lpstr>
      <vt:lpstr>Motivation: TheHomeDepot.com</vt:lpstr>
      <vt:lpstr>Motivation: TheHomeDepot.com</vt:lpstr>
      <vt:lpstr>Agenda</vt:lpstr>
      <vt:lpstr>Introduction to Machine learning</vt:lpstr>
      <vt:lpstr>Introduction to Machine learning: Machine learning at home depot</vt:lpstr>
      <vt:lpstr>Agenda</vt:lpstr>
      <vt:lpstr>Generating Recommendations : HomeDepot.com Recommendations</vt:lpstr>
      <vt:lpstr>Generating Recommendations :  HomeDepot.com Recommendations</vt:lpstr>
      <vt:lpstr>Generating Recommendations :  Mahout Introduction</vt:lpstr>
      <vt:lpstr>Generating Recommendations :  Data preparation</vt:lpstr>
      <vt:lpstr>Generating Recommendations :  Frequent Pattern Growth</vt:lpstr>
      <vt:lpstr>Generating Recommendations :  Frequent Pattern Growth</vt:lpstr>
      <vt:lpstr>Generating Recommendations :  Collaborative filtering</vt:lpstr>
      <vt:lpstr>Generating Recommendations :  User-Item matrix</vt:lpstr>
      <vt:lpstr>Generating Recommendations :  Similarity metrics</vt:lpstr>
      <vt:lpstr>Generating Recommendations :  Similarity metrics</vt:lpstr>
      <vt:lpstr>Generating Recommendations :  Similarity metrics</vt:lpstr>
      <vt:lpstr>Generating Recommendations :  Neighborhoods</vt:lpstr>
      <vt:lpstr>Generating recommendations: Demo</vt:lpstr>
      <vt:lpstr>Generating Recommendations :  Evaluating recommendations</vt:lpstr>
      <vt:lpstr>Generating Recommendations :  Evaluating recommendations demo</vt:lpstr>
      <vt:lpstr>WEKA Tutorial</vt:lpstr>
      <vt:lpstr>PowerPoint Presentation</vt:lpstr>
      <vt:lpstr>Machine learning overview</vt:lpstr>
      <vt:lpstr>Machine learning overview: Contact lenses</vt:lpstr>
      <vt:lpstr>Machine learning overview: Contact lenses</vt:lpstr>
      <vt:lpstr>Machine learning overview: Contact lenses</vt:lpstr>
      <vt:lpstr>WEKA Introduction</vt:lpstr>
      <vt:lpstr>WEKA Introduction</vt:lpstr>
      <vt:lpstr>Overview:  WORD SENSE DISAMBIGUATION using WEKA</vt:lpstr>
      <vt:lpstr>1. Problem specification: Identify product senses of words</vt:lpstr>
      <vt:lpstr>1. Problem specification: Identify product senses of words</vt:lpstr>
      <vt:lpstr>Problem specification: Identify product senses of words</vt:lpstr>
      <vt:lpstr>Problem specification: Identify product senses of words</vt:lpstr>
      <vt:lpstr>Overview:  WORD SENSE DISAMBIGUATION using WEKA</vt:lpstr>
      <vt:lpstr>Data preparation: ARFF file generation</vt:lpstr>
      <vt:lpstr>Data preparation: ARFF file generation</vt:lpstr>
      <vt:lpstr>Data preparation: ARFF file generation</vt:lpstr>
      <vt:lpstr>Overview:  WORD SENSE DISAMBIGUATION using WEKA</vt:lpstr>
      <vt:lpstr>Modeling using the WEKA GUI: WEKA GUI in Action</vt:lpstr>
      <vt:lpstr>Modeling using the WEKA GUI: Algorithm comparison</vt:lpstr>
      <vt:lpstr>Overview:  WORD SENSE DISAMBIGUATION using WEKA</vt:lpstr>
      <vt:lpstr>Using the model from Java/SCALA code: Source code view</vt:lpstr>
      <vt:lpstr>Agenda</vt:lpstr>
      <vt:lpstr>Questions?</vt:lpstr>
    </vt:vector>
  </TitlesOfParts>
  <Company>The Home Depot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Johnston, Lana</dc:creator>
  <cp:lastModifiedBy>Microsoft Office User</cp:lastModifiedBy>
  <cp:revision>218</cp:revision>
  <cp:lastPrinted>2015-01-21T17:51:28Z</cp:lastPrinted>
  <dcterms:created xsi:type="dcterms:W3CDTF">2014-12-09T11:42:05Z</dcterms:created>
  <dcterms:modified xsi:type="dcterms:W3CDTF">2016-05-17T20:25:46Z</dcterms:modified>
</cp:coreProperties>
</file>